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323" r:id="rId3"/>
    <p:sldId id="324" r:id="rId4"/>
    <p:sldId id="325" r:id="rId5"/>
    <p:sldId id="326" r:id="rId6"/>
    <p:sldId id="327" r:id="rId7"/>
    <p:sldId id="345" r:id="rId8"/>
    <p:sldId id="328" r:id="rId9"/>
    <p:sldId id="330" r:id="rId10"/>
    <p:sldId id="329" r:id="rId11"/>
    <p:sldId id="333" r:id="rId12"/>
    <p:sldId id="341" r:id="rId13"/>
    <p:sldId id="343" r:id="rId14"/>
    <p:sldId id="344" r:id="rId15"/>
    <p:sldId id="334" r:id="rId16"/>
    <p:sldId id="338" r:id="rId17"/>
    <p:sldId id="339" r:id="rId18"/>
    <p:sldId id="340" r:id="rId19"/>
    <p:sldId id="315" r:id="rId20"/>
    <p:sldId id="316" r:id="rId21"/>
    <p:sldId id="317" r:id="rId22"/>
    <p:sldId id="318" r:id="rId23"/>
    <p:sldId id="319" r:id="rId24"/>
    <p:sldId id="320" r:id="rId25"/>
    <p:sldId id="321" r:id="rId26"/>
    <p:sldId id="322" r:id="rId27"/>
  </p:sldIdLst>
  <p:sldSz cx="9144000" cy="6858000" type="screen4x3"/>
  <p:notesSz cx="6858000" cy="9144000"/>
  <p:defaultTextStyle>
    <a:defPPr>
      <a:defRPr lang="et-E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012"/>
    <a:srgbClr val="179BF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94737" autoAdjust="0"/>
  </p:normalViewPr>
  <p:slideViewPr>
    <p:cSldViewPr>
      <p:cViewPr>
        <p:scale>
          <a:sx n="70" d="100"/>
          <a:sy n="70" d="100"/>
        </p:scale>
        <p:origin x="-14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AD9ADAE-8EAE-41F0-82D2-9FD08B1A0C77}" type="datetimeFigureOut">
              <a:rPr lang="en-US"/>
              <a:pPr>
                <a:defRPr/>
              </a:pPr>
              <a:t>2/2/2016</a:t>
            </a:fld>
            <a:endParaRPr lang="en-US"/>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en-US" noProof="0" smtClean="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D428917-CB31-42CD-8987-9390B721AF3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sz="1200" kern="1200" dirty="0" smtClean="0">
                <a:solidFill>
                  <a:schemeClr val="tx1"/>
                </a:solidFill>
                <a:latin typeface="+mn-lt"/>
                <a:ea typeface="+mn-ea"/>
                <a:cs typeface="+mn-cs"/>
              </a:rPr>
              <a:t>2014 aastal on toimunud kaks EKAKi koosolekut, mille raames SLÜ on seisnud venekeelsete vabaühenduste huvide eest, osalenud kodanikuühiskonna uue arengustrateegia valmimisprotsessis, KÜSKi nõukogu valimisel ja muudes EKAKi komisjoni küsimustes. Sillamäe Lastekaitse Ühing aktiivselt teeb Ida-Virumaa vabaühenduste eestkoste tööd.</a:t>
            </a:r>
            <a:endParaRPr lang="et-EE" dirty="0"/>
          </a:p>
        </p:txBody>
      </p:sp>
      <p:sp>
        <p:nvSpPr>
          <p:cNvPr id="4" name="Slide Number Placeholder 3"/>
          <p:cNvSpPr>
            <a:spLocks noGrp="1"/>
          </p:cNvSpPr>
          <p:nvPr>
            <p:ph type="sldNum" sz="quarter" idx="10"/>
          </p:nvPr>
        </p:nvSpPr>
        <p:spPr/>
        <p:txBody>
          <a:bodyPr/>
          <a:lstStyle/>
          <a:p>
            <a:fld id="{D4E1115E-0FB6-4574-9CC9-53CA9E587287}" type="slidenum">
              <a:rPr lang="et-EE" smtClean="0"/>
              <a:pPr/>
              <a:t>11</a:t>
            </a:fld>
            <a:endParaRPr lang="et-E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Прямоугольник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Скругленный прямоугольник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Прямоугольник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14"/>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Прямоугольник 15"/>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ru-RU" smtClean="0"/>
              <a:t>Образец заголовка</a:t>
            </a:r>
            <a:endParaRPr lang="en-US"/>
          </a:p>
        </p:txBody>
      </p:sp>
      <p:sp>
        <p:nvSpPr>
          <p:cNvPr id="11" name="Дата 27"/>
          <p:cNvSpPr>
            <a:spLocks noGrp="1"/>
          </p:cNvSpPr>
          <p:nvPr>
            <p:ph type="dt" sz="half" idx="10"/>
          </p:nvPr>
        </p:nvSpPr>
        <p:spPr/>
        <p:txBody>
          <a:bodyPr/>
          <a:lstStyle>
            <a:lvl1pPr>
              <a:defRPr/>
            </a:lvl1pPr>
          </a:lstStyle>
          <a:p>
            <a:pPr>
              <a:defRPr/>
            </a:pPr>
            <a:fld id="{DAE71E07-C0A4-4F9D-88E2-BE83DEB5EEAE}" type="datetime1">
              <a:rPr lang="et-EE"/>
              <a:pPr>
                <a:defRPr/>
              </a:pPr>
              <a:t>2.02.2016</a:t>
            </a:fld>
            <a:endParaRPr lang="et-EE"/>
          </a:p>
        </p:txBody>
      </p:sp>
      <p:sp>
        <p:nvSpPr>
          <p:cNvPr id="12" name="Нижний колонтитул 16"/>
          <p:cNvSpPr>
            <a:spLocks noGrp="1"/>
          </p:cNvSpPr>
          <p:nvPr>
            <p:ph type="ftr" sz="quarter" idx="11"/>
          </p:nvPr>
        </p:nvSpPr>
        <p:spPr/>
        <p:txBody>
          <a:bodyPr/>
          <a:lstStyle>
            <a:lvl1pPr>
              <a:defRPr/>
            </a:lvl1pPr>
          </a:lstStyle>
          <a:p>
            <a:pPr>
              <a:defRPr/>
            </a:pPr>
            <a:r>
              <a:rPr lang="et-EE"/>
              <a:t>Kodanikuühiskond Eestis © SSCW 2012</a:t>
            </a:r>
          </a:p>
        </p:txBody>
      </p:sp>
      <p:sp>
        <p:nvSpPr>
          <p:cNvPr id="13" name="Номер слайда 28"/>
          <p:cNvSpPr>
            <a:spLocks noGrp="1"/>
          </p:cNvSpPr>
          <p:nvPr>
            <p:ph type="sldNum" sz="quarter" idx="12"/>
          </p:nvPr>
        </p:nvSpPr>
        <p:spPr/>
        <p:txBody>
          <a:bodyPr/>
          <a:lstStyle>
            <a:lvl1pPr>
              <a:defRPr sz="1400">
                <a:solidFill>
                  <a:srgbClr val="FFFFFF"/>
                </a:solidFill>
              </a:defRPr>
            </a:lvl1pPr>
          </a:lstStyle>
          <a:p>
            <a:pPr>
              <a:defRPr/>
            </a:pPr>
            <a:fld id="{B7E978DC-B2BA-42EE-8B91-FD4C90E5185D}" type="slidenum">
              <a:rPr lang="et-EE"/>
              <a:pPr>
                <a:defRPr/>
              </a:pPr>
              <a:t>‹#›</a:t>
            </a:fld>
            <a:endParaRPr lang="et-E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33C8A903-6E56-4971-98AE-CE985A79E155}" type="datetime1">
              <a:rPr lang="et-EE"/>
              <a:pPr>
                <a:defRPr/>
              </a:pPr>
              <a:t>2.02.2016</a:t>
            </a:fld>
            <a:endParaRPr lang="et-EE"/>
          </a:p>
        </p:txBody>
      </p:sp>
      <p:sp>
        <p:nvSpPr>
          <p:cNvPr id="5" name="Нижний колонтитул 2"/>
          <p:cNvSpPr>
            <a:spLocks noGrp="1"/>
          </p:cNvSpPr>
          <p:nvPr>
            <p:ph type="ftr" sz="quarter" idx="11"/>
          </p:nvPr>
        </p:nvSpPr>
        <p:spPr/>
        <p:txBody>
          <a:bodyPr/>
          <a:lstStyle>
            <a:lvl1pPr>
              <a:defRPr/>
            </a:lvl1pPr>
          </a:lstStyle>
          <a:p>
            <a:pPr>
              <a:defRPr/>
            </a:pPr>
            <a:r>
              <a:rPr lang="et-EE"/>
              <a:t>Kodanikuühiskond Eestis © SSCW 2012</a:t>
            </a:r>
          </a:p>
        </p:txBody>
      </p:sp>
      <p:sp>
        <p:nvSpPr>
          <p:cNvPr id="6" name="Номер слайда 22"/>
          <p:cNvSpPr>
            <a:spLocks noGrp="1"/>
          </p:cNvSpPr>
          <p:nvPr>
            <p:ph type="sldNum" sz="quarter" idx="12"/>
          </p:nvPr>
        </p:nvSpPr>
        <p:spPr/>
        <p:txBody>
          <a:bodyPr/>
          <a:lstStyle>
            <a:lvl1pPr>
              <a:defRPr/>
            </a:lvl1pPr>
          </a:lstStyle>
          <a:p>
            <a:pPr>
              <a:defRPr/>
            </a:pPr>
            <a:fld id="{863B54F2-8578-4829-9515-EA94EC9C3976}" type="slidenum">
              <a:rPr lang="et-EE"/>
              <a:pPr>
                <a:defRPr/>
              </a:pPr>
              <a:t>‹#›</a:t>
            </a:fld>
            <a:endParaRPr lang="et-E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9206CDB-4F38-45F6-A1C2-B6F4759E43E4}" type="datetime1">
              <a:rPr lang="et-EE"/>
              <a:pPr>
                <a:defRPr/>
              </a:pPr>
              <a:t>2.02.2016</a:t>
            </a:fld>
            <a:endParaRPr lang="et-EE"/>
          </a:p>
        </p:txBody>
      </p:sp>
      <p:sp>
        <p:nvSpPr>
          <p:cNvPr id="5" name="Нижний колонтитул 2"/>
          <p:cNvSpPr>
            <a:spLocks noGrp="1"/>
          </p:cNvSpPr>
          <p:nvPr>
            <p:ph type="ftr" sz="quarter" idx="11"/>
          </p:nvPr>
        </p:nvSpPr>
        <p:spPr/>
        <p:txBody>
          <a:bodyPr/>
          <a:lstStyle>
            <a:lvl1pPr>
              <a:defRPr/>
            </a:lvl1pPr>
          </a:lstStyle>
          <a:p>
            <a:pPr>
              <a:defRPr/>
            </a:pPr>
            <a:r>
              <a:rPr lang="et-EE"/>
              <a:t>Kodanikuühiskond Eestis © SSCW 2012</a:t>
            </a:r>
          </a:p>
        </p:txBody>
      </p:sp>
      <p:sp>
        <p:nvSpPr>
          <p:cNvPr id="6" name="Номер слайда 22"/>
          <p:cNvSpPr>
            <a:spLocks noGrp="1"/>
          </p:cNvSpPr>
          <p:nvPr>
            <p:ph type="sldNum" sz="quarter" idx="12"/>
          </p:nvPr>
        </p:nvSpPr>
        <p:spPr/>
        <p:txBody>
          <a:bodyPr/>
          <a:lstStyle>
            <a:lvl1pPr>
              <a:defRPr/>
            </a:lvl1pPr>
          </a:lstStyle>
          <a:p>
            <a:pPr>
              <a:defRPr/>
            </a:pPr>
            <a:fld id="{DDC788E1-EAB6-44FC-B918-69033DDE0314}" type="slidenum">
              <a:rPr lang="et-EE"/>
              <a:pPr>
                <a:defRPr/>
              </a:pPr>
              <a:t>‹#›</a:t>
            </a:fld>
            <a:endParaRPr lang="et-E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914400" y="1447800"/>
            <a:ext cx="77724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9CF64911-FA87-40A6-892A-327B7B615A62}" type="datetime1">
              <a:rPr lang="et-EE"/>
              <a:pPr>
                <a:defRPr/>
              </a:pPr>
              <a:t>2.02.2016</a:t>
            </a:fld>
            <a:endParaRPr lang="et-EE"/>
          </a:p>
        </p:txBody>
      </p:sp>
      <p:sp>
        <p:nvSpPr>
          <p:cNvPr id="5" name="Нижний колонтитул 2"/>
          <p:cNvSpPr>
            <a:spLocks noGrp="1"/>
          </p:cNvSpPr>
          <p:nvPr>
            <p:ph type="ftr" sz="quarter" idx="11"/>
          </p:nvPr>
        </p:nvSpPr>
        <p:spPr/>
        <p:txBody>
          <a:bodyPr/>
          <a:lstStyle>
            <a:lvl1pPr>
              <a:defRPr/>
            </a:lvl1pPr>
          </a:lstStyle>
          <a:p>
            <a:pPr>
              <a:defRPr/>
            </a:pPr>
            <a:r>
              <a:rPr lang="et-EE"/>
              <a:t>Kodanikuühiskond Eestis © SSCW 2012</a:t>
            </a:r>
          </a:p>
        </p:txBody>
      </p:sp>
      <p:sp>
        <p:nvSpPr>
          <p:cNvPr id="6" name="Номер слайда 22"/>
          <p:cNvSpPr>
            <a:spLocks noGrp="1"/>
          </p:cNvSpPr>
          <p:nvPr>
            <p:ph type="sldNum" sz="quarter" idx="12"/>
          </p:nvPr>
        </p:nvSpPr>
        <p:spPr/>
        <p:txBody>
          <a:bodyPr/>
          <a:lstStyle>
            <a:lvl1pPr>
              <a:defRPr/>
            </a:lvl1pPr>
          </a:lstStyle>
          <a:p>
            <a:pPr>
              <a:defRPr/>
            </a:pPr>
            <a:fld id="{DA9BF1AE-6CDD-4840-A768-F70CE676745A}" type="slidenum">
              <a:rPr lang="et-EE"/>
              <a:pPr>
                <a:defRPr/>
              </a:pPr>
              <a:t>‹#›</a:t>
            </a:fld>
            <a:endParaRPr lang="et-E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Прямоугольник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Скругленный прямоугольник 10"/>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Прямоугольник 11"/>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14"/>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Прямоугольник 15"/>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Заголовок 1"/>
          <p:cNvSpPr>
            <a:spLocks noGrp="1"/>
          </p:cNvSpPr>
          <p:nvPr>
            <p:ph type="title"/>
          </p:nvPr>
        </p:nvSpPr>
        <p:spPr>
          <a:xfrm>
            <a:off x="722313" y="952500"/>
            <a:ext cx="7772400" cy="1362075"/>
          </a:xfrm>
        </p:spPr>
        <p:txBody>
          <a:bodyPr/>
          <a:lstStyle>
            <a:lvl1pPr algn="l">
              <a:buNone/>
              <a:defRPr sz="4000" b="0" cap="none"/>
            </a:lvl1pPr>
          </a:lstStyle>
          <a:p>
            <a:r>
              <a:rPr lang="ru-RU" smtClean="0"/>
              <a:t>Образец заголовка</a:t>
            </a:r>
            <a:endParaRPr lang="en-US"/>
          </a:p>
        </p:txBody>
      </p:sp>
      <p:sp>
        <p:nvSpPr>
          <p:cNvPr id="3" name="Текст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9" name="Дата 3"/>
          <p:cNvSpPr>
            <a:spLocks noGrp="1"/>
          </p:cNvSpPr>
          <p:nvPr>
            <p:ph type="dt" sz="half" idx="10"/>
          </p:nvPr>
        </p:nvSpPr>
        <p:spPr/>
        <p:txBody>
          <a:bodyPr/>
          <a:lstStyle>
            <a:lvl1pPr>
              <a:defRPr/>
            </a:lvl1pPr>
          </a:lstStyle>
          <a:p>
            <a:pPr>
              <a:defRPr/>
            </a:pPr>
            <a:fld id="{E7716D52-3A48-4B8F-972C-90692F49193B}" type="datetime1">
              <a:rPr lang="et-EE"/>
              <a:pPr>
                <a:defRPr/>
              </a:pPr>
              <a:t>2.02.2016</a:t>
            </a:fld>
            <a:endParaRPr lang="et-EE"/>
          </a:p>
        </p:txBody>
      </p:sp>
      <p:sp>
        <p:nvSpPr>
          <p:cNvPr id="10" name="Нижний колонтитул 4"/>
          <p:cNvSpPr>
            <a:spLocks noGrp="1"/>
          </p:cNvSpPr>
          <p:nvPr>
            <p:ph type="ftr" sz="quarter" idx="11"/>
          </p:nvPr>
        </p:nvSpPr>
        <p:spPr>
          <a:xfrm>
            <a:off x="800100" y="6172200"/>
            <a:ext cx="4000500" cy="457200"/>
          </a:xfrm>
        </p:spPr>
        <p:txBody>
          <a:bodyPr/>
          <a:lstStyle>
            <a:lvl1pPr>
              <a:defRPr/>
            </a:lvl1pPr>
          </a:lstStyle>
          <a:p>
            <a:pPr>
              <a:defRPr/>
            </a:pPr>
            <a:r>
              <a:rPr lang="et-EE"/>
              <a:t>Kodanikuühiskond Eestis © SSCW 2012</a:t>
            </a:r>
          </a:p>
        </p:txBody>
      </p:sp>
      <p:sp>
        <p:nvSpPr>
          <p:cNvPr id="11" name="Номер слайда 5"/>
          <p:cNvSpPr>
            <a:spLocks noGrp="1"/>
          </p:cNvSpPr>
          <p:nvPr>
            <p:ph type="sldNum" sz="quarter" idx="12"/>
          </p:nvPr>
        </p:nvSpPr>
        <p:spPr>
          <a:xfrm>
            <a:off x="146050" y="6208713"/>
            <a:ext cx="457200" cy="457200"/>
          </a:xfrm>
        </p:spPr>
        <p:txBody>
          <a:bodyPr/>
          <a:lstStyle>
            <a:lvl1pPr>
              <a:defRPr/>
            </a:lvl1pPr>
          </a:lstStyle>
          <a:p>
            <a:pPr>
              <a:defRPr/>
            </a:pPr>
            <a:fld id="{C1205372-1064-487A-8B6A-E1FC2240B664}" type="slidenum">
              <a:rPr lang="et-EE"/>
              <a:pPr>
                <a:defRPr/>
              </a:pPr>
              <a:t>‹#›</a:t>
            </a:fld>
            <a:endParaRPr lang="et-E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914400" y="1447800"/>
            <a:ext cx="374904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933950" y="1447800"/>
            <a:ext cx="374904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A608C475-5DB1-4F75-89D7-8D874ECF1688}" type="datetime1">
              <a:rPr lang="et-EE"/>
              <a:pPr>
                <a:defRPr/>
              </a:pPr>
              <a:t>2.02.2016</a:t>
            </a:fld>
            <a:endParaRPr lang="et-EE"/>
          </a:p>
        </p:txBody>
      </p:sp>
      <p:sp>
        <p:nvSpPr>
          <p:cNvPr id="6" name="Нижний колонтитул 2"/>
          <p:cNvSpPr>
            <a:spLocks noGrp="1"/>
          </p:cNvSpPr>
          <p:nvPr>
            <p:ph type="ftr" sz="quarter" idx="11"/>
          </p:nvPr>
        </p:nvSpPr>
        <p:spPr/>
        <p:txBody>
          <a:bodyPr/>
          <a:lstStyle>
            <a:lvl1pPr>
              <a:defRPr/>
            </a:lvl1pPr>
          </a:lstStyle>
          <a:p>
            <a:pPr>
              <a:defRPr/>
            </a:pPr>
            <a:r>
              <a:rPr lang="et-EE"/>
              <a:t>Kodanikuühiskond Eestis © SSCW 2012</a:t>
            </a:r>
          </a:p>
        </p:txBody>
      </p:sp>
      <p:sp>
        <p:nvSpPr>
          <p:cNvPr id="7" name="Номер слайда 22"/>
          <p:cNvSpPr>
            <a:spLocks noGrp="1"/>
          </p:cNvSpPr>
          <p:nvPr>
            <p:ph type="sldNum" sz="quarter" idx="12"/>
          </p:nvPr>
        </p:nvSpPr>
        <p:spPr/>
        <p:txBody>
          <a:bodyPr/>
          <a:lstStyle>
            <a:lvl1pPr>
              <a:defRPr/>
            </a:lvl1pPr>
          </a:lstStyle>
          <a:p>
            <a:pPr>
              <a:defRPr/>
            </a:pPr>
            <a:fld id="{6EEE1E32-3C96-4C8B-94E5-CD933E2D9CB3}" type="slidenum">
              <a:rPr lang="et-EE"/>
              <a:pPr>
                <a:defRPr/>
              </a:pPr>
              <a:t>‹#›</a:t>
            </a:fld>
            <a:endParaRPr lang="et-E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11" name="Содержимое 10"/>
          <p:cNvSpPr>
            <a:spLocks noGrp="1"/>
          </p:cNvSpPr>
          <p:nvPr>
            <p:ph sz="half" idx="2"/>
          </p:nvPr>
        </p:nvSpPr>
        <p:spPr>
          <a:xfrm>
            <a:off x="914400" y="2247900"/>
            <a:ext cx="37338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4"/>
          </p:nvPr>
        </p:nvSpPr>
        <p:spPr>
          <a:xfrm>
            <a:off x="4953000" y="2247900"/>
            <a:ext cx="37338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9DCEB708-FDAC-4689-8960-93CAA08FE9B8}" type="datetime1">
              <a:rPr lang="et-EE"/>
              <a:pPr>
                <a:defRPr/>
              </a:pPr>
              <a:t>2.02.2016</a:t>
            </a:fld>
            <a:endParaRPr lang="et-EE"/>
          </a:p>
        </p:txBody>
      </p:sp>
      <p:sp>
        <p:nvSpPr>
          <p:cNvPr id="8" name="Нижний колонтитул 2"/>
          <p:cNvSpPr>
            <a:spLocks noGrp="1"/>
          </p:cNvSpPr>
          <p:nvPr>
            <p:ph type="ftr" sz="quarter" idx="11"/>
          </p:nvPr>
        </p:nvSpPr>
        <p:spPr/>
        <p:txBody>
          <a:bodyPr/>
          <a:lstStyle>
            <a:lvl1pPr>
              <a:defRPr/>
            </a:lvl1pPr>
          </a:lstStyle>
          <a:p>
            <a:pPr>
              <a:defRPr/>
            </a:pPr>
            <a:r>
              <a:rPr lang="et-EE"/>
              <a:t>Kodanikuühiskond Eestis © SSCW 2012</a:t>
            </a:r>
          </a:p>
        </p:txBody>
      </p:sp>
      <p:sp>
        <p:nvSpPr>
          <p:cNvPr id="9" name="Номер слайда 22"/>
          <p:cNvSpPr>
            <a:spLocks noGrp="1"/>
          </p:cNvSpPr>
          <p:nvPr>
            <p:ph type="sldNum" sz="quarter" idx="12"/>
          </p:nvPr>
        </p:nvSpPr>
        <p:spPr/>
        <p:txBody>
          <a:bodyPr/>
          <a:lstStyle>
            <a:lvl1pPr>
              <a:defRPr/>
            </a:lvl1pPr>
          </a:lstStyle>
          <a:p>
            <a:pPr>
              <a:defRPr/>
            </a:pPr>
            <a:fld id="{8D51556B-41A3-4542-8287-9BBEC588C654}" type="slidenum">
              <a:rPr lang="et-EE"/>
              <a:pPr>
                <a:defRPr/>
              </a:pPr>
              <a:t>‹#›</a:t>
            </a:fld>
            <a:endParaRPr lang="et-E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23AD49F1-BE7D-4DF2-BDEE-3D23AF48ADC1}" type="datetime1">
              <a:rPr lang="et-EE"/>
              <a:pPr>
                <a:defRPr/>
              </a:pPr>
              <a:t>2.02.2016</a:t>
            </a:fld>
            <a:endParaRPr lang="et-EE"/>
          </a:p>
        </p:txBody>
      </p:sp>
      <p:sp>
        <p:nvSpPr>
          <p:cNvPr id="4" name="Нижний колонтитул 2"/>
          <p:cNvSpPr>
            <a:spLocks noGrp="1"/>
          </p:cNvSpPr>
          <p:nvPr>
            <p:ph type="ftr" sz="quarter" idx="11"/>
          </p:nvPr>
        </p:nvSpPr>
        <p:spPr/>
        <p:txBody>
          <a:bodyPr/>
          <a:lstStyle>
            <a:lvl1pPr>
              <a:defRPr/>
            </a:lvl1pPr>
          </a:lstStyle>
          <a:p>
            <a:pPr>
              <a:defRPr/>
            </a:pPr>
            <a:r>
              <a:rPr lang="et-EE"/>
              <a:t>Kodanikuühiskond Eestis © SSCW 2012</a:t>
            </a:r>
          </a:p>
        </p:txBody>
      </p:sp>
      <p:sp>
        <p:nvSpPr>
          <p:cNvPr id="5" name="Номер слайда 22"/>
          <p:cNvSpPr>
            <a:spLocks noGrp="1"/>
          </p:cNvSpPr>
          <p:nvPr>
            <p:ph type="sldNum" sz="quarter" idx="12"/>
          </p:nvPr>
        </p:nvSpPr>
        <p:spPr/>
        <p:txBody>
          <a:bodyPr/>
          <a:lstStyle>
            <a:lvl1pPr>
              <a:defRPr/>
            </a:lvl1pPr>
          </a:lstStyle>
          <a:p>
            <a:pPr>
              <a:defRPr/>
            </a:pPr>
            <a:fld id="{E5F90A31-7ACD-4BAB-BC9D-E2F000E5C6A6}" type="slidenum">
              <a:rPr lang="et-EE"/>
              <a:pPr>
                <a:defRPr/>
              </a:pPr>
              <a:t>‹#›</a:t>
            </a:fld>
            <a:endParaRPr lang="et-E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B37BFA4C-429D-4C57-A26B-AC4FFCD7E4B9}" type="datetime1">
              <a:rPr lang="et-EE"/>
              <a:pPr>
                <a:defRPr/>
              </a:pPr>
              <a:t>2.02.2016</a:t>
            </a:fld>
            <a:endParaRPr lang="et-EE"/>
          </a:p>
        </p:txBody>
      </p:sp>
      <p:sp>
        <p:nvSpPr>
          <p:cNvPr id="3" name="Нижний колонтитул 2"/>
          <p:cNvSpPr>
            <a:spLocks noGrp="1"/>
          </p:cNvSpPr>
          <p:nvPr>
            <p:ph type="ftr" sz="quarter" idx="11"/>
          </p:nvPr>
        </p:nvSpPr>
        <p:spPr/>
        <p:txBody>
          <a:bodyPr/>
          <a:lstStyle>
            <a:lvl1pPr>
              <a:defRPr/>
            </a:lvl1pPr>
          </a:lstStyle>
          <a:p>
            <a:pPr>
              <a:defRPr/>
            </a:pPr>
            <a:r>
              <a:rPr lang="et-EE"/>
              <a:t>Kodanikuühiskond Eestis © SSCW 2012</a:t>
            </a:r>
          </a:p>
        </p:txBody>
      </p:sp>
      <p:sp>
        <p:nvSpPr>
          <p:cNvPr id="4" name="Номер слайда 22"/>
          <p:cNvSpPr>
            <a:spLocks noGrp="1"/>
          </p:cNvSpPr>
          <p:nvPr>
            <p:ph type="sldNum" sz="quarter" idx="12"/>
          </p:nvPr>
        </p:nvSpPr>
        <p:spPr/>
        <p:txBody>
          <a:bodyPr/>
          <a:lstStyle>
            <a:lvl1pPr>
              <a:defRPr/>
            </a:lvl1pPr>
          </a:lstStyle>
          <a:p>
            <a:pPr>
              <a:defRPr/>
            </a:pPr>
            <a:fld id="{5840A358-A927-4273-A4E4-30FC498AF851}" type="slidenum">
              <a:rPr lang="et-EE"/>
              <a:pPr>
                <a:defRPr/>
              </a:pPr>
              <a:t>‹#›</a:t>
            </a:fld>
            <a:endParaRPr lang="et-E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оугольник 9"/>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Скругленный прямоугольник 10"/>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Заголовок 1"/>
          <p:cNvSpPr>
            <a:spLocks noGrp="1"/>
          </p:cNvSpPr>
          <p:nvPr>
            <p:ph type="title"/>
          </p:nvPr>
        </p:nvSpPr>
        <p:spPr>
          <a:xfrm>
            <a:off x="914400" y="273050"/>
            <a:ext cx="7772400" cy="1143000"/>
          </a:xfrm>
        </p:spPr>
        <p:txBody>
          <a:bodyPr/>
          <a:lstStyle>
            <a:lvl1pPr algn="l">
              <a:buNone/>
              <a:defRPr sz="4000" b="0"/>
            </a:lvl1pPr>
          </a:lstStyle>
          <a:p>
            <a:r>
              <a:rPr lang="ru-RU" smtClean="0"/>
              <a:t>Образец заголовка</a:t>
            </a:r>
            <a:endParaRPr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1" name="Содержимое 10"/>
          <p:cNvSpPr>
            <a:spLocks noGrp="1"/>
          </p:cNvSpPr>
          <p:nvPr>
            <p:ph sz="quarter" idx="1"/>
          </p:nvPr>
        </p:nvSpPr>
        <p:spPr>
          <a:xfrm>
            <a:off x="2971800" y="1600200"/>
            <a:ext cx="57150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4"/>
          <p:cNvSpPr>
            <a:spLocks noGrp="1"/>
          </p:cNvSpPr>
          <p:nvPr>
            <p:ph type="dt" sz="half" idx="10"/>
          </p:nvPr>
        </p:nvSpPr>
        <p:spPr/>
        <p:txBody>
          <a:bodyPr/>
          <a:lstStyle>
            <a:lvl1pPr>
              <a:defRPr/>
            </a:lvl1pPr>
          </a:lstStyle>
          <a:p>
            <a:pPr>
              <a:defRPr/>
            </a:pPr>
            <a:fld id="{5B81DB77-1096-4E2E-9467-9C765E27F594}" type="datetime1">
              <a:rPr lang="et-EE"/>
              <a:pPr>
                <a:defRPr/>
              </a:pPr>
              <a:t>2.02.2016</a:t>
            </a:fld>
            <a:endParaRPr lang="et-EE"/>
          </a:p>
        </p:txBody>
      </p:sp>
      <p:sp>
        <p:nvSpPr>
          <p:cNvPr id="8" name="Нижний колонтитул 5"/>
          <p:cNvSpPr>
            <a:spLocks noGrp="1"/>
          </p:cNvSpPr>
          <p:nvPr>
            <p:ph type="ftr" sz="quarter" idx="11"/>
          </p:nvPr>
        </p:nvSpPr>
        <p:spPr/>
        <p:txBody>
          <a:bodyPr/>
          <a:lstStyle>
            <a:lvl1pPr>
              <a:defRPr/>
            </a:lvl1pPr>
          </a:lstStyle>
          <a:p>
            <a:pPr>
              <a:defRPr/>
            </a:pPr>
            <a:r>
              <a:rPr lang="et-EE"/>
              <a:t>Kodanikuühiskond Eestis © SSCW 2012</a:t>
            </a:r>
          </a:p>
        </p:txBody>
      </p:sp>
      <p:sp>
        <p:nvSpPr>
          <p:cNvPr id="9" name="Номер слайда 6"/>
          <p:cNvSpPr>
            <a:spLocks noGrp="1"/>
          </p:cNvSpPr>
          <p:nvPr>
            <p:ph type="sldNum" sz="quarter" idx="12"/>
          </p:nvPr>
        </p:nvSpPr>
        <p:spPr/>
        <p:txBody>
          <a:bodyPr/>
          <a:lstStyle>
            <a:lvl1pPr>
              <a:defRPr/>
            </a:lvl1pPr>
          </a:lstStyle>
          <a:p>
            <a:pPr>
              <a:defRPr/>
            </a:pPr>
            <a:fld id="{98F794EF-B3EA-4A0D-8FF5-EBA82EF693B9}" type="slidenum">
              <a:rPr lang="et-EE"/>
              <a:pPr>
                <a:defRPr/>
              </a:pPr>
              <a:t>‹#›</a:t>
            </a:fld>
            <a:endParaRPr lang="et-E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9"/>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10"/>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11"/>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lang="ru-RU" smtClean="0"/>
              <a:t>Образец заголовка</a:t>
            </a:r>
            <a:endParaRPr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ru-RU" noProof="0" smtClean="0"/>
              <a:t>Вставка рисунка</a:t>
            </a:r>
            <a:endParaRPr lang="en-US" noProof="0" dirty="0"/>
          </a:p>
        </p:txBody>
      </p:sp>
      <p:sp>
        <p:nvSpPr>
          <p:cNvPr id="8" name="Дата 4"/>
          <p:cNvSpPr>
            <a:spLocks noGrp="1"/>
          </p:cNvSpPr>
          <p:nvPr>
            <p:ph type="dt" sz="half" idx="10"/>
          </p:nvPr>
        </p:nvSpPr>
        <p:spPr/>
        <p:txBody>
          <a:bodyPr/>
          <a:lstStyle>
            <a:lvl1pPr>
              <a:defRPr/>
            </a:lvl1pPr>
          </a:lstStyle>
          <a:p>
            <a:pPr>
              <a:defRPr/>
            </a:pPr>
            <a:fld id="{5786EFB0-42E4-485B-8248-E370F9FA5C4A}" type="datetime1">
              <a:rPr lang="et-EE"/>
              <a:pPr>
                <a:defRPr/>
              </a:pPr>
              <a:t>2.02.2016</a:t>
            </a:fld>
            <a:endParaRPr lang="et-EE"/>
          </a:p>
        </p:txBody>
      </p:sp>
      <p:sp>
        <p:nvSpPr>
          <p:cNvPr id="9" name="Нижний колонтитул 5"/>
          <p:cNvSpPr>
            <a:spLocks noGrp="1"/>
          </p:cNvSpPr>
          <p:nvPr>
            <p:ph type="ftr" sz="quarter" idx="11"/>
          </p:nvPr>
        </p:nvSpPr>
        <p:spPr>
          <a:xfrm>
            <a:off x="914400" y="6172200"/>
            <a:ext cx="3886200" cy="457200"/>
          </a:xfrm>
        </p:spPr>
        <p:txBody>
          <a:bodyPr/>
          <a:lstStyle>
            <a:lvl1pPr>
              <a:defRPr/>
            </a:lvl1pPr>
          </a:lstStyle>
          <a:p>
            <a:pPr>
              <a:defRPr/>
            </a:pPr>
            <a:r>
              <a:rPr lang="et-EE"/>
              <a:t>Kodanikuühiskond Eestis © SSCW 2012</a:t>
            </a:r>
          </a:p>
        </p:txBody>
      </p:sp>
      <p:sp>
        <p:nvSpPr>
          <p:cNvPr id="10" name="Номер слайда 6"/>
          <p:cNvSpPr>
            <a:spLocks noGrp="1"/>
          </p:cNvSpPr>
          <p:nvPr>
            <p:ph type="sldNum" sz="quarter" idx="12"/>
          </p:nvPr>
        </p:nvSpPr>
        <p:spPr>
          <a:xfrm>
            <a:off x="146050" y="6208713"/>
            <a:ext cx="457200" cy="457200"/>
          </a:xfrm>
        </p:spPr>
        <p:txBody>
          <a:bodyPr/>
          <a:lstStyle>
            <a:lvl1pPr>
              <a:defRPr/>
            </a:lvl1pPr>
          </a:lstStyle>
          <a:p>
            <a:pPr>
              <a:defRPr/>
            </a:pPr>
            <a:fld id="{5C6CFF94-20AC-41BA-B745-B3228F8A3F71}" type="slidenum">
              <a:rPr lang="et-EE"/>
              <a:pPr>
                <a:defRPr/>
              </a:pPr>
              <a:t>‹#›</a:t>
            </a:fld>
            <a:endParaRPr lang="et-E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Скругленный прямоугольник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1028" name="Заголовок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ru-RU" smtClean="0"/>
              <a:t>Образец заголовка</a:t>
            </a:r>
            <a:endParaRPr lang="en-US" smtClean="0"/>
          </a:p>
        </p:txBody>
      </p:sp>
      <p:sp>
        <p:nvSpPr>
          <p:cNvPr id="1029" name="Текст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E2FC7C33-EB0D-40F5-9423-7A39E43A385D}" type="datetime1">
              <a:rPr lang="et-EE"/>
              <a:pPr>
                <a:defRPr/>
              </a:pPr>
              <a:t>2.02.2016</a:t>
            </a:fld>
            <a:endParaRPr lang="et-EE"/>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r>
              <a:rPr lang="et-EE"/>
              <a:t>Kodanikuühiskond Eestis © SSCW 2012</a:t>
            </a:r>
          </a:p>
        </p:txBody>
      </p:sp>
      <p:sp>
        <p:nvSpPr>
          <p:cNvPr id="23" name="Номер слайда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9F59B97F-1C27-4AFF-BD76-0B4B29449013}" type="slidenum">
              <a:rPr lang="et-EE"/>
              <a:pPr>
                <a:defRPr/>
              </a:pPr>
              <a:t>‹#›</a:t>
            </a:fld>
            <a:endParaRPr lang="et-EE"/>
          </a:p>
        </p:txBody>
      </p:sp>
    </p:spTree>
  </p:cSld>
  <p:clrMap bg1="lt1" tx1="dk1" bg2="lt2" tx2="dk2" accent1="accent1" accent2="accent2" accent3="accent3" accent4="accent4" accent5="accent5" accent6="accent6" hlink="hlink" folHlink="folHlink"/>
  <p:sldLayoutIdLst>
    <p:sldLayoutId id="2147483833" r:id="rId1"/>
    <p:sldLayoutId id="2147483826" r:id="rId2"/>
    <p:sldLayoutId id="2147483834" r:id="rId3"/>
    <p:sldLayoutId id="2147483827" r:id="rId4"/>
    <p:sldLayoutId id="2147483828" r:id="rId5"/>
    <p:sldLayoutId id="2147483829" r:id="rId6"/>
    <p:sldLayoutId id="2147483830" r:id="rId7"/>
    <p:sldLayoutId id="2147483835" r:id="rId8"/>
    <p:sldLayoutId id="2147483836" r:id="rId9"/>
    <p:sldLayoutId id="2147483831" r:id="rId10"/>
    <p:sldLayoutId id="2147483832" r:id="rId11"/>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3" Type="http://schemas.openxmlformats.org/officeDocument/2006/relationships/hyperlink" Target="http://www.foundation.sscw.ee/" TargetMode="External"/><Relationship Id="rId7" Type="http://schemas.openxmlformats.org/officeDocument/2006/relationships/image" Target="../media/image53.jpeg"/><Relationship Id="rId2" Type="http://schemas.openxmlformats.org/officeDocument/2006/relationships/image" Target="../media/image49.jpeg"/><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5.xml.rels><?xml version="1.0" encoding="UTF-8" standalone="yes"?>
<Relationships xmlns="http://schemas.openxmlformats.org/package/2006/relationships"><Relationship Id="rId2" Type="http://schemas.openxmlformats.org/officeDocument/2006/relationships/hyperlink" Target="http://www.sscw.ee/public/Organisation/Org.Documents/SLU_arengustrateegia_2014_-_2017kinnitatud_21.12.13.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64.jpeg"/><Relationship Id="rId18" Type="http://schemas.openxmlformats.org/officeDocument/2006/relationships/image" Target="../media/image69.png"/><Relationship Id="rId26" Type="http://schemas.openxmlformats.org/officeDocument/2006/relationships/image" Target="../media/image77.png"/><Relationship Id="rId3" Type="http://schemas.openxmlformats.org/officeDocument/2006/relationships/hyperlink" Target="http://www.meis.ee/est" TargetMode="External"/><Relationship Id="rId21" Type="http://schemas.openxmlformats.org/officeDocument/2006/relationships/image" Target="../media/image72.gif"/><Relationship Id="rId7" Type="http://schemas.openxmlformats.org/officeDocument/2006/relationships/image" Target="../media/image58.jpeg"/><Relationship Id="rId12" Type="http://schemas.openxmlformats.org/officeDocument/2006/relationships/image" Target="../media/image63.jpeg"/><Relationship Id="rId17" Type="http://schemas.openxmlformats.org/officeDocument/2006/relationships/image" Target="../media/image68.png"/><Relationship Id="rId25" Type="http://schemas.openxmlformats.org/officeDocument/2006/relationships/image" Target="../media/image76.png"/><Relationship Id="rId2" Type="http://schemas.openxmlformats.org/officeDocument/2006/relationships/image" Target="../media/image54.jpeg"/><Relationship Id="rId16" Type="http://schemas.openxmlformats.org/officeDocument/2006/relationships/image" Target="../media/image67.png"/><Relationship Id="rId20" Type="http://schemas.openxmlformats.org/officeDocument/2006/relationships/image" Target="../media/image71.jpeg"/><Relationship Id="rId29" Type="http://schemas.openxmlformats.org/officeDocument/2006/relationships/image" Target="../media/image80.png"/><Relationship Id="rId1" Type="http://schemas.openxmlformats.org/officeDocument/2006/relationships/slideLayout" Target="../slideLayouts/slideLayout6.xml"/><Relationship Id="rId6" Type="http://schemas.openxmlformats.org/officeDocument/2006/relationships/image" Target="../media/image57.jpeg"/><Relationship Id="rId11" Type="http://schemas.openxmlformats.org/officeDocument/2006/relationships/image" Target="../media/image62.jpeg"/><Relationship Id="rId24" Type="http://schemas.openxmlformats.org/officeDocument/2006/relationships/image" Target="../media/image75.jpeg"/><Relationship Id="rId32" Type="http://schemas.openxmlformats.org/officeDocument/2006/relationships/image" Target="../media/image83.jpeg"/><Relationship Id="rId5" Type="http://schemas.openxmlformats.org/officeDocument/2006/relationships/image" Target="../media/image56.png"/><Relationship Id="rId15" Type="http://schemas.openxmlformats.org/officeDocument/2006/relationships/image" Target="../media/image66.png"/><Relationship Id="rId23" Type="http://schemas.openxmlformats.org/officeDocument/2006/relationships/image" Target="../media/image74.png"/><Relationship Id="rId28" Type="http://schemas.openxmlformats.org/officeDocument/2006/relationships/image" Target="../media/image79.png"/><Relationship Id="rId10" Type="http://schemas.openxmlformats.org/officeDocument/2006/relationships/image" Target="../media/image61.jpeg"/><Relationship Id="rId19" Type="http://schemas.openxmlformats.org/officeDocument/2006/relationships/image" Target="../media/image70.jpeg"/><Relationship Id="rId31" Type="http://schemas.openxmlformats.org/officeDocument/2006/relationships/image" Target="../media/image82.jpeg"/><Relationship Id="rId4" Type="http://schemas.openxmlformats.org/officeDocument/2006/relationships/image" Target="../media/image55.png"/><Relationship Id="rId9" Type="http://schemas.openxmlformats.org/officeDocument/2006/relationships/image" Target="../media/image60.jpeg"/><Relationship Id="rId14" Type="http://schemas.openxmlformats.org/officeDocument/2006/relationships/image" Target="../media/image65.jpeg"/><Relationship Id="rId22" Type="http://schemas.openxmlformats.org/officeDocument/2006/relationships/image" Target="../media/image73.jpeg"/><Relationship Id="rId27" Type="http://schemas.openxmlformats.org/officeDocument/2006/relationships/image" Target="../media/image78.jpeg"/><Relationship Id="rId30" Type="http://schemas.openxmlformats.org/officeDocument/2006/relationships/image" Target="../media/image81.gif"/></Relationships>
</file>

<file path=ppt/slides/_rels/slide17.xml.rels><?xml version="1.0" encoding="UTF-8" standalone="yes"?>
<Relationships xmlns="http://schemas.openxmlformats.org/package/2006/relationships"><Relationship Id="rId8" Type="http://schemas.openxmlformats.org/officeDocument/2006/relationships/hyperlink" Target="http://www.eym2011.eu/" TargetMode="External"/><Relationship Id="rId3" Type="http://schemas.openxmlformats.org/officeDocument/2006/relationships/hyperlink" Target="http://www.sscw.ee/" TargetMode="External"/><Relationship Id="rId7" Type="http://schemas.openxmlformats.org/officeDocument/2006/relationships/hyperlink" Target="http://tooelu.sscw.ee/" TargetMode="External"/><Relationship Id="rId12" Type="http://schemas.openxmlformats.org/officeDocument/2006/relationships/image" Target="../media/image87.jpeg"/><Relationship Id="rId2" Type="http://schemas.openxmlformats.org/officeDocument/2006/relationships/image" Target="../media/image84.png"/><Relationship Id="rId1" Type="http://schemas.openxmlformats.org/officeDocument/2006/relationships/slideLayout" Target="../slideLayouts/slideLayout5.xml"/><Relationship Id="rId6" Type="http://schemas.openxmlformats.org/officeDocument/2006/relationships/hyperlink" Target="http://co-management.sscw.ee/" TargetMode="External"/><Relationship Id="rId11" Type="http://schemas.openxmlformats.org/officeDocument/2006/relationships/image" Target="../media/image86.jpeg"/><Relationship Id="rId5" Type="http://schemas.openxmlformats.org/officeDocument/2006/relationships/hyperlink" Target="http://www.sustainable.sscw.ee/" TargetMode="External"/><Relationship Id="rId10" Type="http://schemas.openxmlformats.org/officeDocument/2006/relationships/image" Target="../media/image85.jpeg"/><Relationship Id="rId4" Type="http://schemas.openxmlformats.org/officeDocument/2006/relationships/hyperlink" Target="http://www.foorum2014.sscw.ee/en/" TargetMode="External"/><Relationship Id="rId9" Type="http://schemas.openxmlformats.org/officeDocument/2006/relationships/hyperlink" Target="http://vabatahtlik2011.sscw.ee/?lang=e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sscw.ee/" TargetMode="External"/><Relationship Id="rId2" Type="http://schemas.openxmlformats.org/officeDocument/2006/relationships/hyperlink" Target="mailto:info@sscw.ee" TargetMode="External"/><Relationship Id="rId1" Type="http://schemas.openxmlformats.org/officeDocument/2006/relationships/slideLayout" Target="../slideLayouts/slideLayout2.xml"/><Relationship Id="rId5" Type="http://schemas.openxmlformats.org/officeDocument/2006/relationships/image" Target="../media/image89.jpeg"/><Relationship Id="rId4" Type="http://schemas.openxmlformats.org/officeDocument/2006/relationships/image" Target="../media/image8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hyperlink" Target="http://www.eym2011.eu/" TargetMode="External"/><Relationship Id="rId3" Type="http://schemas.openxmlformats.org/officeDocument/2006/relationships/image" Target="../media/image6.jpeg"/><Relationship Id="rId7" Type="http://schemas.openxmlformats.org/officeDocument/2006/relationships/image" Target="../media/image10.gif"/><Relationship Id="rId2" Type="http://schemas.openxmlformats.org/officeDocument/2006/relationships/image" Target="../media/image5.gif"/><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hyperlink" Target="http://www.co-management.sscw.ee/" TargetMode="External"/><Relationship Id="rId4" Type="http://schemas.openxmlformats.org/officeDocument/2006/relationships/image" Target="../media/image7.jpeg"/><Relationship Id="rId9" Type="http://schemas.openxmlformats.org/officeDocument/2006/relationships/hyperlink" Target="http://www.vabatahtlik2011.sscw.e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Pealkiri 1"/>
          <p:cNvSpPr>
            <a:spLocks noGrp="1"/>
          </p:cNvSpPr>
          <p:nvPr>
            <p:ph type="ctrTitle"/>
          </p:nvPr>
        </p:nvSpPr>
        <p:spPr>
          <a:xfrm>
            <a:off x="685800" y="2349500"/>
            <a:ext cx="7772400" cy="2735263"/>
          </a:xfrm>
        </p:spPr>
        <p:txBody>
          <a:bodyPr/>
          <a:lstStyle/>
          <a:p>
            <a:pPr eaLnBrk="1" hangingPunct="1"/>
            <a:r>
              <a:rPr lang="et-EE" sz="3600" b="1" dirty="0" smtClean="0">
                <a:solidFill>
                  <a:srgbClr val="EE8012"/>
                </a:solidFill>
              </a:rPr>
              <a:t>Sillamäe </a:t>
            </a:r>
            <a:r>
              <a:rPr lang="en-GB" sz="3600" b="1" dirty="0" smtClean="0">
                <a:solidFill>
                  <a:srgbClr val="EE8012"/>
                </a:solidFill>
              </a:rPr>
              <a:t>Lastekaitse </a:t>
            </a:r>
            <a:r>
              <a:rPr lang="et-EE" sz="3600" b="1" dirty="0" smtClean="0">
                <a:solidFill>
                  <a:srgbClr val="EE8012"/>
                </a:solidFill>
              </a:rPr>
              <a:t>Ühing</a:t>
            </a:r>
          </a:p>
        </p:txBody>
      </p:sp>
      <p:pic>
        <p:nvPicPr>
          <p:cNvPr id="6147" name="Рисунок 2"/>
          <p:cNvPicPr>
            <a:picLocks noChangeAspect="1" noChangeArrowheads="1"/>
          </p:cNvPicPr>
          <p:nvPr/>
        </p:nvPicPr>
        <p:blipFill>
          <a:blip r:embed="rId3" cstate="print"/>
          <a:srcRect r="8002"/>
          <a:stretch>
            <a:fillRect/>
          </a:stretch>
        </p:blipFill>
        <p:spPr bwMode="auto">
          <a:xfrm>
            <a:off x="2124075" y="1340768"/>
            <a:ext cx="4786313" cy="1800200"/>
          </a:xfrm>
          <a:prstGeom prst="rect">
            <a:avLst/>
          </a:prstGeom>
          <a:noFill/>
          <a:ln w="9525">
            <a:noFill/>
            <a:miter lim="800000"/>
            <a:headEnd/>
            <a:tailEnd/>
          </a:ln>
        </p:spPr>
      </p:pic>
      <p:sp>
        <p:nvSpPr>
          <p:cNvPr id="6" name="TextBox 5"/>
          <p:cNvSpPr txBox="1"/>
          <p:nvPr/>
        </p:nvSpPr>
        <p:spPr>
          <a:xfrm>
            <a:off x="900113" y="4365625"/>
            <a:ext cx="7776343" cy="2677656"/>
          </a:xfrm>
          <a:prstGeom prst="rect">
            <a:avLst/>
          </a:prstGeom>
          <a:noFill/>
        </p:spPr>
        <p:txBody>
          <a:bodyPr wrap="square">
            <a:spAutoFit/>
          </a:bodyPr>
          <a:lstStyle/>
          <a:p>
            <a:pPr>
              <a:defRPr/>
            </a:pPr>
            <a:r>
              <a:rPr lang="en-GB" sz="3200" b="1" dirty="0" err="1" smtClean="0">
                <a:solidFill>
                  <a:srgbClr val="FF0000"/>
                </a:solidFill>
                <a:latin typeface="+mj-lt"/>
              </a:rPr>
              <a:t>Missio</a:t>
            </a:r>
            <a:r>
              <a:rPr lang="et-EE" sz="3200" b="1" dirty="0" smtClean="0">
                <a:solidFill>
                  <a:srgbClr val="FF0000"/>
                </a:solidFill>
                <a:latin typeface="+mj-lt"/>
              </a:rPr>
              <a:t>o</a:t>
            </a:r>
            <a:r>
              <a:rPr lang="en-GB" sz="3200" b="1" dirty="0" smtClean="0">
                <a:solidFill>
                  <a:srgbClr val="FF0000"/>
                </a:solidFill>
                <a:latin typeface="+mj-lt"/>
              </a:rPr>
              <a:t>n</a:t>
            </a:r>
            <a:r>
              <a:rPr lang="en-GB" sz="3200" dirty="0">
                <a:solidFill>
                  <a:srgbClr val="FF0000"/>
                </a:solidFill>
                <a:latin typeface="+mj-lt"/>
              </a:rPr>
              <a:t>:</a:t>
            </a:r>
            <a:r>
              <a:rPr lang="en-GB" sz="2400" dirty="0">
                <a:solidFill>
                  <a:schemeClr val="bg1"/>
                </a:solidFill>
                <a:latin typeface="+mj-lt"/>
              </a:rPr>
              <a:t> </a:t>
            </a:r>
            <a:r>
              <a:rPr lang="fi-FI" sz="2400" b="1" dirty="0"/>
              <a:t>kaitsta laste õigusi ja võimestada noori.</a:t>
            </a:r>
            <a:br>
              <a:rPr lang="fi-FI" sz="2400" b="1" dirty="0"/>
            </a:br>
            <a:r>
              <a:rPr lang="en-GB" sz="3200" b="1" dirty="0">
                <a:solidFill>
                  <a:schemeClr val="bg1"/>
                </a:solidFill>
                <a:latin typeface="+mj-lt"/>
              </a:rPr>
              <a:t/>
            </a:r>
            <a:br>
              <a:rPr lang="en-GB" sz="3200" b="1" dirty="0">
                <a:solidFill>
                  <a:schemeClr val="bg1"/>
                </a:solidFill>
                <a:latin typeface="+mj-lt"/>
              </a:rPr>
            </a:br>
            <a:r>
              <a:rPr lang="en-GB" sz="3200" b="1" dirty="0" smtClean="0">
                <a:solidFill>
                  <a:srgbClr val="00B050"/>
                </a:solidFill>
                <a:latin typeface="+mj-lt"/>
              </a:rPr>
              <a:t>Visio</a:t>
            </a:r>
            <a:r>
              <a:rPr lang="et-EE" sz="3200" b="1" dirty="0" smtClean="0">
                <a:solidFill>
                  <a:srgbClr val="00B050"/>
                </a:solidFill>
                <a:latin typeface="+mj-lt"/>
              </a:rPr>
              <a:t>o</a:t>
            </a:r>
            <a:r>
              <a:rPr lang="en-GB" sz="3200" b="1" dirty="0" smtClean="0">
                <a:solidFill>
                  <a:srgbClr val="00B050"/>
                </a:solidFill>
                <a:latin typeface="+mj-lt"/>
              </a:rPr>
              <a:t>n</a:t>
            </a:r>
            <a:r>
              <a:rPr lang="en-GB" sz="3200" b="1" dirty="0">
                <a:solidFill>
                  <a:srgbClr val="00B050"/>
                </a:solidFill>
                <a:latin typeface="+mj-lt"/>
              </a:rPr>
              <a:t>:</a:t>
            </a:r>
            <a:r>
              <a:rPr lang="en-GB" sz="2400" dirty="0">
                <a:latin typeface="+mj-lt"/>
              </a:rPr>
              <a:t> </a:t>
            </a:r>
            <a:r>
              <a:rPr lang="fi-FI" sz="2400" b="1" dirty="0"/>
              <a:t>õiglane ja teineteisega arvestav ühiskond, kus nii lapsi kui noori koheldakse kui täisväärtuslikke inimesi.</a:t>
            </a:r>
          </a:p>
          <a:p>
            <a:pPr>
              <a:defRPr/>
            </a:pPr>
            <a:r>
              <a:rPr lang="en-GB" sz="2400" dirty="0" smtClean="0">
                <a:latin typeface="+mj-lt"/>
              </a:rPr>
              <a:t>.</a:t>
            </a:r>
            <a:endParaRPr lang="en-GB" sz="240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descr="http://www.sscw.ee/public/Galleries/Opening_BibAlex_Exhibition_2013/.gallery_pictures/Naituse_avamine_Kaasaegne_Egiptus.jpg"/>
          <p:cNvPicPr>
            <a:picLocks noChangeAspect="1" noChangeArrowheads="1"/>
          </p:cNvPicPr>
          <p:nvPr/>
        </p:nvPicPr>
        <p:blipFill>
          <a:blip r:embed="rId2" cstate="print"/>
          <a:srcRect/>
          <a:stretch>
            <a:fillRect/>
          </a:stretch>
        </p:blipFill>
        <p:spPr bwMode="auto">
          <a:xfrm>
            <a:off x="7235825" y="4437063"/>
            <a:ext cx="1592263" cy="2276475"/>
          </a:xfrm>
          <a:prstGeom prst="rect">
            <a:avLst/>
          </a:prstGeom>
          <a:noFill/>
          <a:ln w="9525">
            <a:noFill/>
            <a:miter lim="800000"/>
            <a:headEnd/>
            <a:tailEnd/>
          </a:ln>
        </p:spPr>
      </p:pic>
      <p:pic>
        <p:nvPicPr>
          <p:cNvPr id="11268" name="Picture 4" descr="http://www.sscw.ee/public/Galleries/Opening_BibAlex_Exhibition_2013/.gallery_pictures/SSCW_BibAlex_7.JPG"/>
          <p:cNvPicPr>
            <a:picLocks noChangeAspect="1" noChangeArrowheads="1"/>
          </p:cNvPicPr>
          <p:nvPr/>
        </p:nvPicPr>
        <p:blipFill>
          <a:blip r:embed="rId3" cstate="print"/>
          <a:srcRect/>
          <a:stretch>
            <a:fillRect/>
          </a:stretch>
        </p:blipFill>
        <p:spPr bwMode="auto">
          <a:xfrm>
            <a:off x="5580063" y="2205038"/>
            <a:ext cx="3306762" cy="2205037"/>
          </a:xfrm>
          <a:prstGeom prst="rect">
            <a:avLst/>
          </a:prstGeom>
          <a:noFill/>
          <a:ln w="9525">
            <a:noFill/>
            <a:miter lim="800000"/>
            <a:headEnd/>
            <a:tailEnd/>
          </a:ln>
        </p:spPr>
      </p:pic>
      <p:pic>
        <p:nvPicPr>
          <p:cNvPr id="11269" name="Picture 6" descr="http://www.sscw.ee/public/Galleries/Opening_BibAlex_Exhibition_2013/.gallery_pictures/SSCW_BibAlex_14.JPG"/>
          <p:cNvPicPr>
            <a:picLocks noChangeAspect="1" noChangeArrowheads="1"/>
          </p:cNvPicPr>
          <p:nvPr/>
        </p:nvPicPr>
        <p:blipFill>
          <a:blip r:embed="rId4" cstate="print"/>
          <a:srcRect/>
          <a:stretch>
            <a:fillRect/>
          </a:stretch>
        </p:blipFill>
        <p:spPr bwMode="auto">
          <a:xfrm>
            <a:off x="5541268" y="185688"/>
            <a:ext cx="3351212" cy="2235200"/>
          </a:xfrm>
          <a:prstGeom prst="rect">
            <a:avLst/>
          </a:prstGeom>
          <a:noFill/>
          <a:ln w="9525">
            <a:noFill/>
            <a:miter lim="800000"/>
            <a:headEnd/>
            <a:tailEnd/>
          </a:ln>
        </p:spPr>
      </p:pic>
      <p:pic>
        <p:nvPicPr>
          <p:cNvPr id="11270" name="Picture 8" descr="http://www.sscw.ee/public/Galleries/Anna_Lindh_Forum_2013_Marseille_France/.gallery_pictures/Anna_Lindh_Forum_2013_France_12.jpg"/>
          <p:cNvPicPr>
            <a:picLocks noChangeAspect="1" noChangeArrowheads="1"/>
          </p:cNvPicPr>
          <p:nvPr/>
        </p:nvPicPr>
        <p:blipFill>
          <a:blip r:embed="rId5" cstate="print"/>
          <a:srcRect/>
          <a:stretch>
            <a:fillRect/>
          </a:stretch>
        </p:blipFill>
        <p:spPr bwMode="auto">
          <a:xfrm>
            <a:off x="107950" y="908720"/>
            <a:ext cx="2740025" cy="1827212"/>
          </a:xfrm>
          <a:prstGeom prst="rect">
            <a:avLst/>
          </a:prstGeom>
          <a:noFill/>
          <a:ln w="9525">
            <a:noFill/>
            <a:miter lim="800000"/>
            <a:headEnd/>
            <a:tailEnd/>
          </a:ln>
        </p:spPr>
      </p:pic>
      <p:pic>
        <p:nvPicPr>
          <p:cNvPr id="11271" name="Picture 10" descr="http://www.sscw.ee/public/Galleries/Anna_Lindh_Forum_2013_Marseille_France/.gallery_pictures/Anna_Lindh_Forum_2013_France_11.jpg"/>
          <p:cNvPicPr>
            <a:picLocks noChangeAspect="1" noChangeArrowheads="1"/>
          </p:cNvPicPr>
          <p:nvPr/>
        </p:nvPicPr>
        <p:blipFill>
          <a:blip r:embed="rId6" cstate="print"/>
          <a:srcRect t="24640" b="20480"/>
          <a:stretch>
            <a:fillRect/>
          </a:stretch>
        </p:blipFill>
        <p:spPr bwMode="auto">
          <a:xfrm>
            <a:off x="3635375" y="4991819"/>
            <a:ext cx="3457575" cy="1533525"/>
          </a:xfrm>
          <a:prstGeom prst="rect">
            <a:avLst/>
          </a:prstGeom>
          <a:noFill/>
          <a:ln w="9525">
            <a:noFill/>
            <a:miter lim="800000"/>
            <a:headEnd/>
            <a:tailEnd/>
          </a:ln>
        </p:spPr>
      </p:pic>
      <p:pic>
        <p:nvPicPr>
          <p:cNvPr id="11272" name="Picture 12" descr="http://www.sscw.ee/public/Galleries/Anna_Lindh_Forum_2013_Marseille_France/.gallery_pictures/Anna_Lindh_Forum_2013_France_0.jpg"/>
          <p:cNvPicPr>
            <a:picLocks noChangeAspect="1" noChangeArrowheads="1"/>
          </p:cNvPicPr>
          <p:nvPr/>
        </p:nvPicPr>
        <p:blipFill>
          <a:blip r:embed="rId7" cstate="print"/>
          <a:srcRect/>
          <a:stretch>
            <a:fillRect/>
          </a:stretch>
        </p:blipFill>
        <p:spPr bwMode="auto">
          <a:xfrm>
            <a:off x="2916238" y="908720"/>
            <a:ext cx="2649537" cy="1800225"/>
          </a:xfrm>
          <a:prstGeom prst="rect">
            <a:avLst/>
          </a:prstGeom>
          <a:noFill/>
          <a:ln w="9525">
            <a:noFill/>
            <a:miter lim="800000"/>
            <a:headEnd/>
            <a:tailEnd/>
          </a:ln>
        </p:spPr>
      </p:pic>
      <p:sp>
        <p:nvSpPr>
          <p:cNvPr id="11273" name="TextBox 10"/>
          <p:cNvSpPr txBox="1">
            <a:spLocks noChangeArrowheads="1"/>
          </p:cNvSpPr>
          <p:nvPr/>
        </p:nvSpPr>
        <p:spPr bwMode="auto">
          <a:xfrm>
            <a:off x="178817" y="2852936"/>
            <a:ext cx="5473303" cy="1754326"/>
          </a:xfrm>
          <a:prstGeom prst="rect">
            <a:avLst/>
          </a:prstGeom>
          <a:noFill/>
          <a:ln w="9525">
            <a:noFill/>
            <a:miter lim="800000"/>
            <a:headEnd/>
            <a:tailEnd/>
          </a:ln>
        </p:spPr>
        <p:txBody>
          <a:bodyPr wrap="square">
            <a:spAutoFit/>
          </a:bodyPr>
          <a:lstStyle/>
          <a:p>
            <a:pPr>
              <a:buFont typeface="Arial" pitchFamily="34" charset="0"/>
              <a:buChar char="•"/>
            </a:pPr>
            <a:r>
              <a:rPr lang="et-EE" dirty="0" smtClean="0"/>
              <a:t>Anna Lindh Foorum 2013 (Kultuuride vaheline dialoog), Prantsusmaa, Marseille </a:t>
            </a:r>
            <a:endParaRPr lang="et-EE" dirty="0" smtClean="0"/>
          </a:p>
          <a:p>
            <a:pPr>
              <a:buFont typeface="Arial" pitchFamily="34" charset="0"/>
              <a:buChar char="•"/>
            </a:pPr>
            <a:endParaRPr lang="et-EE" dirty="0" smtClean="0"/>
          </a:p>
          <a:p>
            <a:pPr>
              <a:buFont typeface="Arial" pitchFamily="34" charset="0"/>
              <a:buChar char="•"/>
            </a:pPr>
            <a:r>
              <a:rPr lang="et-EE" dirty="0" smtClean="0"/>
              <a:t>SSCW </a:t>
            </a:r>
            <a:r>
              <a:rPr lang="et-EE" dirty="0" smtClean="0"/>
              <a:t>&amp; Alexandria Raamatukogu vahelene kultuurprojekt: Näitus ja seminar "Kaasaegne Egiptus: Avasta 19. ja 20. sajandi Egiptust”</a:t>
            </a:r>
            <a:endParaRPr lang="et-EE" dirty="0"/>
          </a:p>
        </p:txBody>
      </p:sp>
      <p:pic>
        <p:nvPicPr>
          <p:cNvPr id="11274" name="Picture 14" descr="http://www.sscw.ee/public/Galleries/Anna_Lindh_Forum_2013_Marseille_France/.gallery_pictures/Anna_Lindh_Forum_2013_France_9.jpg"/>
          <p:cNvPicPr>
            <a:picLocks noChangeAspect="1" noChangeArrowheads="1"/>
          </p:cNvPicPr>
          <p:nvPr/>
        </p:nvPicPr>
        <p:blipFill>
          <a:blip r:embed="rId8" cstate="print"/>
          <a:srcRect/>
          <a:stretch>
            <a:fillRect/>
          </a:stretch>
        </p:blipFill>
        <p:spPr bwMode="auto">
          <a:xfrm>
            <a:off x="391492" y="4653136"/>
            <a:ext cx="3100388" cy="2038350"/>
          </a:xfrm>
          <a:prstGeom prst="rect">
            <a:avLst/>
          </a:prstGeom>
          <a:noFill/>
          <a:ln w="9525">
            <a:noFill/>
            <a:miter lim="800000"/>
            <a:headEnd/>
            <a:tailEnd/>
          </a:ln>
        </p:spPr>
      </p:pic>
      <p:sp>
        <p:nvSpPr>
          <p:cNvPr id="13" name="Заголовок 1"/>
          <p:cNvSpPr txBox="1">
            <a:spLocks/>
          </p:cNvSpPr>
          <p:nvPr/>
        </p:nvSpPr>
        <p:spPr bwMode="auto">
          <a:xfrm>
            <a:off x="251520" y="-26988"/>
            <a:ext cx="8229600" cy="922338"/>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EE8012"/>
                </a:solidFill>
                <a:effectLst/>
                <a:uLnTx/>
                <a:uFillTx/>
                <a:latin typeface="+mj-lt"/>
                <a:ea typeface="+mj-ea"/>
                <a:cs typeface="+mj-cs"/>
              </a:rPr>
              <a:t>VIIMASED</a:t>
            </a:r>
            <a:r>
              <a:rPr kumimoji="0" lang="et-EE" sz="2800" b="1" i="0" u="none" strike="noStrike" kern="1200" cap="none" spc="0" normalizeH="0" baseline="0" noProof="0" dirty="0" smtClean="0">
                <a:ln>
                  <a:noFill/>
                </a:ln>
                <a:solidFill>
                  <a:srgbClr val="EE8012"/>
                </a:solidFill>
                <a:effectLst/>
                <a:uLnTx/>
                <a:uFillTx/>
                <a:latin typeface="+mj-lt"/>
                <a:ea typeface="+mj-ea"/>
                <a:cs typeface="+mj-cs"/>
              </a:rPr>
              <a:t> PROJEKTID</a:t>
            </a:r>
            <a:r>
              <a:rPr kumimoji="0" lang="en-US" sz="2800" b="1" i="0" u="none" strike="noStrike" kern="1200" cap="none" spc="0" normalizeH="0" baseline="0" noProof="0" dirty="0" smtClean="0">
                <a:ln>
                  <a:noFill/>
                </a:ln>
                <a:solidFill>
                  <a:srgbClr val="EE8012"/>
                </a:solidFill>
                <a:effectLst/>
                <a:uLnTx/>
                <a:uFillTx/>
                <a:latin typeface="+mj-lt"/>
                <a:ea typeface="+mj-ea"/>
                <a:cs typeface="+mj-cs"/>
              </a:rPr>
              <a:t> 2</a:t>
            </a:r>
            <a:r>
              <a:rPr kumimoji="0" lang="et-EE" sz="2800" b="1" i="0" u="none" strike="noStrike" kern="1200" cap="none" spc="0" normalizeH="0" baseline="0" noProof="0" dirty="0" smtClean="0">
                <a:ln>
                  <a:noFill/>
                </a:ln>
                <a:solidFill>
                  <a:srgbClr val="EE8012"/>
                </a:solidFill>
                <a:effectLst/>
                <a:uLnTx/>
                <a:uFillTx/>
                <a:latin typeface="+mj-lt"/>
                <a:ea typeface="+mj-ea"/>
                <a:cs typeface="+mj-cs"/>
              </a:rPr>
              <a:t>013</a:t>
            </a:r>
            <a:endParaRPr kumimoji="0" lang="en-US" sz="2800" b="0" i="0" u="none" strike="noStrike" kern="120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descr="C:\Users\hp\Desktop\PROJECT 2014\1. TOETATUD\IKF2014\IKF pictures\103D3100\DSC_0721.JPG"/>
          <p:cNvPicPr>
            <a:picLocks noChangeAspect="1" noChangeArrowheads="1"/>
          </p:cNvPicPr>
          <p:nvPr/>
        </p:nvPicPr>
        <p:blipFill>
          <a:blip r:embed="rId3" cstate="print"/>
          <a:srcRect l="6866" t="18752" r="5624" b="6242"/>
          <a:stretch>
            <a:fillRect/>
          </a:stretch>
        </p:blipFill>
        <p:spPr bwMode="auto">
          <a:xfrm>
            <a:off x="107950" y="4797425"/>
            <a:ext cx="2897188" cy="1655763"/>
          </a:xfrm>
          <a:prstGeom prst="rect">
            <a:avLst/>
          </a:prstGeom>
          <a:noFill/>
          <a:ln w="9525">
            <a:noFill/>
            <a:miter lim="800000"/>
            <a:headEnd/>
            <a:tailEnd/>
          </a:ln>
        </p:spPr>
      </p:pic>
      <p:pic>
        <p:nvPicPr>
          <p:cNvPr id="14340" name="Picture 3" descr="C:\Users\hp\Desktop\PROJECT 2014\1. TOETATUD\IKF2014\IKF pictures\103D3100\DSC_0824.JPG"/>
          <p:cNvPicPr>
            <a:picLocks noChangeAspect="1" noChangeArrowheads="1"/>
          </p:cNvPicPr>
          <p:nvPr/>
        </p:nvPicPr>
        <p:blipFill>
          <a:blip r:embed="rId4" cstate="print"/>
          <a:srcRect/>
          <a:stretch>
            <a:fillRect/>
          </a:stretch>
        </p:blipFill>
        <p:spPr bwMode="auto">
          <a:xfrm>
            <a:off x="6121400" y="549275"/>
            <a:ext cx="2914650" cy="1943100"/>
          </a:xfrm>
          <a:prstGeom prst="rect">
            <a:avLst/>
          </a:prstGeom>
          <a:noFill/>
          <a:ln w="9525">
            <a:noFill/>
            <a:miter lim="800000"/>
            <a:headEnd/>
            <a:tailEnd/>
          </a:ln>
        </p:spPr>
      </p:pic>
      <p:sp>
        <p:nvSpPr>
          <p:cNvPr id="14341" name="TextBox 4"/>
          <p:cNvSpPr txBox="1">
            <a:spLocks noChangeArrowheads="1"/>
          </p:cNvSpPr>
          <p:nvPr/>
        </p:nvSpPr>
        <p:spPr bwMode="auto">
          <a:xfrm>
            <a:off x="179512" y="3513782"/>
            <a:ext cx="5257800" cy="923330"/>
          </a:xfrm>
          <a:prstGeom prst="rect">
            <a:avLst/>
          </a:prstGeom>
          <a:noFill/>
          <a:ln w="9525">
            <a:noFill/>
            <a:miter lim="800000"/>
            <a:headEnd/>
            <a:tailEnd/>
          </a:ln>
        </p:spPr>
        <p:txBody>
          <a:bodyPr wrap="square">
            <a:spAutoFit/>
          </a:bodyPr>
          <a:lstStyle/>
          <a:p>
            <a:pPr algn="ctr"/>
            <a:r>
              <a:rPr lang="et-EE" dirty="0" smtClean="0"/>
              <a:t>Ida-Virumaa Kodanikuühiskonna Foorum </a:t>
            </a:r>
            <a:r>
              <a:rPr lang="et-EE" dirty="0"/>
              <a:t>2</a:t>
            </a:r>
            <a:r>
              <a:rPr lang="et-EE" dirty="0" smtClean="0"/>
              <a:t>014 &amp; Läänemeere Noorte Kohtumine foorumi raames  (Rootsi, Soome, Venemaa, Eesti ja Läti noored)</a:t>
            </a:r>
            <a:endParaRPr lang="et-EE" dirty="0"/>
          </a:p>
        </p:txBody>
      </p:sp>
      <p:pic>
        <p:nvPicPr>
          <p:cNvPr id="14342" name="Picture 5" descr="http://foorum2014.sscw.ee/public/Gallery/Foorumi_pildid/.gallery_pictures/DSC_0157.JPG"/>
          <p:cNvPicPr>
            <a:picLocks noChangeAspect="1" noChangeArrowheads="1"/>
          </p:cNvPicPr>
          <p:nvPr/>
        </p:nvPicPr>
        <p:blipFill>
          <a:blip r:embed="rId5" cstate="print"/>
          <a:srcRect/>
          <a:stretch>
            <a:fillRect/>
          </a:stretch>
        </p:blipFill>
        <p:spPr bwMode="auto">
          <a:xfrm>
            <a:off x="107950" y="1052513"/>
            <a:ext cx="3311525" cy="2208212"/>
          </a:xfrm>
          <a:prstGeom prst="rect">
            <a:avLst/>
          </a:prstGeom>
          <a:noFill/>
          <a:ln w="9525">
            <a:noFill/>
            <a:miter lim="800000"/>
            <a:headEnd/>
            <a:tailEnd/>
          </a:ln>
        </p:spPr>
      </p:pic>
      <p:pic>
        <p:nvPicPr>
          <p:cNvPr id="14343" name="Picture 7" descr="http://foorum2014.sscw.ee/public/Gallery/Foorumi_pildid/.gallery_pictures/DSC_0090.JPG"/>
          <p:cNvPicPr>
            <a:picLocks noChangeAspect="1" noChangeArrowheads="1"/>
          </p:cNvPicPr>
          <p:nvPr/>
        </p:nvPicPr>
        <p:blipFill>
          <a:blip r:embed="rId6" cstate="print"/>
          <a:srcRect l="5000" r="5000"/>
          <a:stretch>
            <a:fillRect/>
          </a:stretch>
        </p:blipFill>
        <p:spPr bwMode="auto">
          <a:xfrm>
            <a:off x="3492500" y="1052513"/>
            <a:ext cx="2592388" cy="1920875"/>
          </a:xfrm>
          <a:prstGeom prst="rect">
            <a:avLst/>
          </a:prstGeom>
          <a:noFill/>
          <a:ln w="9525">
            <a:noFill/>
            <a:miter lim="800000"/>
            <a:headEnd/>
            <a:tailEnd/>
          </a:ln>
        </p:spPr>
      </p:pic>
      <p:pic>
        <p:nvPicPr>
          <p:cNvPr id="14344" name="Picture 9" descr="http://foorum2014.sscw.ee/public/Gallery/Foorumi_pildid/.gallery_pictures/DSC_0524.JPG"/>
          <p:cNvPicPr>
            <a:picLocks noChangeAspect="1" noChangeArrowheads="1"/>
          </p:cNvPicPr>
          <p:nvPr/>
        </p:nvPicPr>
        <p:blipFill>
          <a:blip r:embed="rId7" cstate="print"/>
          <a:srcRect/>
          <a:stretch>
            <a:fillRect/>
          </a:stretch>
        </p:blipFill>
        <p:spPr bwMode="auto">
          <a:xfrm>
            <a:off x="5580063" y="2565400"/>
            <a:ext cx="3455987" cy="2303463"/>
          </a:xfrm>
          <a:prstGeom prst="rect">
            <a:avLst/>
          </a:prstGeom>
          <a:noFill/>
          <a:ln w="9525">
            <a:noFill/>
            <a:miter lim="800000"/>
            <a:headEnd/>
            <a:tailEnd/>
          </a:ln>
        </p:spPr>
      </p:pic>
      <p:pic>
        <p:nvPicPr>
          <p:cNvPr id="14345" name="Picture 10" descr="C:\Users\hp\Desktop\PROJECT 2014\1. TOETATUD\IKF2014\IKF pictures\103D3100\DSC_0598.JPG"/>
          <p:cNvPicPr>
            <a:picLocks noChangeAspect="1" noChangeArrowheads="1"/>
          </p:cNvPicPr>
          <p:nvPr/>
        </p:nvPicPr>
        <p:blipFill>
          <a:blip r:embed="rId8" cstate="print"/>
          <a:srcRect l="9052" t="14563" r="2751"/>
          <a:stretch>
            <a:fillRect/>
          </a:stretch>
        </p:blipFill>
        <p:spPr bwMode="auto">
          <a:xfrm>
            <a:off x="3059113" y="4724400"/>
            <a:ext cx="2936875" cy="1897063"/>
          </a:xfrm>
          <a:prstGeom prst="rect">
            <a:avLst/>
          </a:prstGeom>
          <a:noFill/>
          <a:ln w="9525">
            <a:noFill/>
            <a:miter lim="800000"/>
            <a:headEnd/>
            <a:tailEnd/>
          </a:ln>
        </p:spPr>
      </p:pic>
      <p:sp>
        <p:nvSpPr>
          <p:cNvPr id="13" name="Заголовок 1"/>
          <p:cNvSpPr txBox="1">
            <a:spLocks/>
          </p:cNvSpPr>
          <p:nvPr/>
        </p:nvSpPr>
        <p:spPr bwMode="auto">
          <a:xfrm>
            <a:off x="468313" y="-26988"/>
            <a:ext cx="8229600" cy="922338"/>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EE8012"/>
                </a:solidFill>
                <a:effectLst/>
                <a:uLnTx/>
                <a:uFillTx/>
                <a:latin typeface="+mj-lt"/>
                <a:ea typeface="+mj-ea"/>
                <a:cs typeface="+mj-cs"/>
              </a:rPr>
              <a:t>VIIMASED</a:t>
            </a:r>
            <a:r>
              <a:rPr kumimoji="0" lang="et-EE" sz="2800" b="1" i="0" u="none" strike="noStrike" kern="1200" cap="none" spc="0" normalizeH="0" baseline="0" noProof="0" dirty="0" smtClean="0">
                <a:ln>
                  <a:noFill/>
                </a:ln>
                <a:solidFill>
                  <a:srgbClr val="EE8012"/>
                </a:solidFill>
                <a:effectLst/>
                <a:uLnTx/>
                <a:uFillTx/>
                <a:latin typeface="+mj-lt"/>
                <a:ea typeface="+mj-ea"/>
                <a:cs typeface="+mj-cs"/>
              </a:rPr>
              <a:t> PROJEKTID</a:t>
            </a:r>
            <a:r>
              <a:rPr kumimoji="0" lang="en-US" sz="2800" b="1" i="0" u="none" strike="noStrike" kern="1200" cap="none" spc="0" normalizeH="0" baseline="0" noProof="0" dirty="0" smtClean="0">
                <a:ln>
                  <a:noFill/>
                </a:ln>
                <a:solidFill>
                  <a:srgbClr val="EE8012"/>
                </a:solidFill>
                <a:effectLst/>
                <a:uLnTx/>
                <a:uFillTx/>
                <a:latin typeface="+mj-lt"/>
                <a:ea typeface="+mj-ea"/>
                <a:cs typeface="+mj-cs"/>
              </a:rPr>
              <a:t> </a:t>
            </a:r>
            <a:r>
              <a:rPr kumimoji="0" lang="et-EE" sz="2800" b="1" i="0" u="none" strike="noStrike" kern="1200" cap="none" spc="0" normalizeH="0" baseline="0" noProof="0" dirty="0" smtClean="0">
                <a:ln>
                  <a:noFill/>
                </a:ln>
                <a:solidFill>
                  <a:srgbClr val="EE8012"/>
                </a:solidFill>
                <a:effectLst/>
                <a:uLnTx/>
                <a:uFillTx/>
                <a:latin typeface="+mj-lt"/>
                <a:ea typeface="+mj-ea"/>
                <a:cs typeface="+mj-cs"/>
              </a:rPr>
              <a:t>2014</a:t>
            </a:r>
            <a:endParaRPr kumimoji="0" lang="en-US" sz="2800" b="0" i="0" u="none" strike="noStrike" kern="1200" cap="none" spc="0" normalizeH="0" baseline="0" noProof="0" dirty="0" smtClean="0">
              <a:ln>
                <a:noFill/>
              </a:ln>
              <a:solidFill>
                <a:schemeClr val="tx2"/>
              </a:solidFill>
              <a:effectLst/>
              <a:uLnTx/>
              <a:uFillTx/>
              <a:latin typeface="+mj-lt"/>
              <a:ea typeface="+mj-ea"/>
              <a:cs typeface="+mj-cs"/>
            </a:endParaRPr>
          </a:p>
        </p:txBody>
      </p:sp>
      <p:pic>
        <p:nvPicPr>
          <p:cNvPr id="3074" name="Picture 2" descr="Logo alt"/>
          <p:cNvPicPr>
            <a:picLocks noChangeAspect="1" noChangeArrowheads="1"/>
          </p:cNvPicPr>
          <p:nvPr/>
        </p:nvPicPr>
        <p:blipFill>
          <a:blip r:embed="rId9" cstate="print"/>
          <a:srcRect/>
          <a:stretch>
            <a:fillRect/>
          </a:stretch>
        </p:blipFill>
        <p:spPr bwMode="auto">
          <a:xfrm>
            <a:off x="6228184" y="5157192"/>
            <a:ext cx="2647950" cy="14478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http://www.sscw.ee/public/Galleries/Peace_Summit_2014_South_Korea/.gallery_pictures/IMAG0885.jpg"/>
          <p:cNvPicPr>
            <a:picLocks noChangeAspect="1" noChangeArrowheads="1"/>
          </p:cNvPicPr>
          <p:nvPr/>
        </p:nvPicPr>
        <p:blipFill>
          <a:blip r:embed="rId2" cstate="print"/>
          <a:srcRect/>
          <a:stretch>
            <a:fillRect/>
          </a:stretch>
        </p:blipFill>
        <p:spPr bwMode="auto">
          <a:xfrm>
            <a:off x="755576" y="4652665"/>
            <a:ext cx="3060700" cy="1944687"/>
          </a:xfrm>
          <a:prstGeom prst="rect">
            <a:avLst/>
          </a:prstGeom>
          <a:noFill/>
          <a:ln w="9525">
            <a:noFill/>
            <a:miter lim="800000"/>
            <a:headEnd/>
            <a:tailEnd/>
          </a:ln>
        </p:spPr>
      </p:pic>
      <p:sp>
        <p:nvSpPr>
          <p:cNvPr id="13316" name="TextBox 3"/>
          <p:cNvSpPr txBox="1">
            <a:spLocks noChangeArrowheads="1"/>
          </p:cNvSpPr>
          <p:nvPr/>
        </p:nvSpPr>
        <p:spPr bwMode="auto">
          <a:xfrm>
            <a:off x="395536" y="3657798"/>
            <a:ext cx="8424936" cy="923330"/>
          </a:xfrm>
          <a:prstGeom prst="rect">
            <a:avLst/>
          </a:prstGeom>
          <a:noFill/>
          <a:ln w="9525">
            <a:noFill/>
            <a:miter lim="800000"/>
            <a:headEnd/>
            <a:tailEnd/>
          </a:ln>
        </p:spPr>
        <p:txBody>
          <a:bodyPr wrap="square">
            <a:spAutoFit/>
          </a:bodyPr>
          <a:lstStyle/>
          <a:p>
            <a:pPr algn="ctr"/>
            <a:r>
              <a:rPr lang="et-EE" dirty="0" smtClean="0"/>
              <a:t>Programm</a:t>
            </a:r>
            <a:r>
              <a:rPr lang="en-GB" dirty="0" smtClean="0"/>
              <a:t> </a:t>
            </a:r>
            <a:r>
              <a:rPr lang="et-EE" dirty="0" smtClean="0"/>
              <a:t>“</a:t>
            </a:r>
            <a:r>
              <a:rPr lang="en-GB" dirty="0" smtClean="0"/>
              <a:t>S</a:t>
            </a:r>
            <a:r>
              <a:rPr lang="et-EE" dirty="0" smtClean="0"/>
              <a:t>äästlikkus kui elustiil”</a:t>
            </a:r>
            <a:r>
              <a:rPr lang="ru-RU" dirty="0" smtClean="0"/>
              <a:t> </a:t>
            </a:r>
            <a:r>
              <a:rPr lang="et-EE" dirty="0" smtClean="0"/>
              <a:t>Ida-Virus </a:t>
            </a:r>
            <a:r>
              <a:rPr lang="ru-RU" dirty="0" smtClean="0"/>
              <a:t>2013-2014 </a:t>
            </a:r>
            <a:r>
              <a:rPr lang="et-EE" dirty="0" smtClean="0"/>
              <a:t>a. </a:t>
            </a:r>
            <a:endParaRPr lang="ru-RU" dirty="0" smtClean="0"/>
          </a:p>
          <a:p>
            <a:pPr algn="ctr"/>
            <a:endParaRPr lang="fi-FI" dirty="0" smtClean="0"/>
          </a:p>
          <a:p>
            <a:pPr algn="ctr"/>
            <a:r>
              <a:rPr lang="fi-FI" dirty="0" smtClean="0"/>
              <a:t>Rahu </a:t>
            </a:r>
            <a:r>
              <a:rPr lang="fi-FI" dirty="0" smtClean="0"/>
              <a:t>Summit 2014, Lõuna Koreas</a:t>
            </a:r>
            <a:endParaRPr lang="en-US" dirty="0"/>
          </a:p>
        </p:txBody>
      </p:sp>
      <p:pic>
        <p:nvPicPr>
          <p:cNvPr id="13317" name="Picture 4" descr="http://www.sscw.ee/public/Galleries/Peace_Summit_2014_South_Korea/.gallery_pictures/IMAG0956.jpg"/>
          <p:cNvPicPr>
            <a:picLocks noChangeAspect="1" noChangeArrowheads="1"/>
          </p:cNvPicPr>
          <p:nvPr/>
        </p:nvPicPr>
        <p:blipFill>
          <a:blip r:embed="rId3" cstate="print"/>
          <a:srcRect/>
          <a:stretch>
            <a:fillRect/>
          </a:stretch>
        </p:blipFill>
        <p:spPr bwMode="auto">
          <a:xfrm>
            <a:off x="5148064" y="4657427"/>
            <a:ext cx="3240088" cy="1939925"/>
          </a:xfrm>
          <a:prstGeom prst="rect">
            <a:avLst/>
          </a:prstGeom>
          <a:noFill/>
          <a:ln w="9525">
            <a:noFill/>
            <a:miter lim="800000"/>
            <a:headEnd/>
            <a:tailEnd/>
          </a:ln>
        </p:spPr>
      </p:pic>
      <p:pic>
        <p:nvPicPr>
          <p:cNvPr id="13318" name="Picture 6" descr="http://www.sscw.ee/public/Galleries/Sustainability_as_lifestyle_2013/.gallery_pictures/I_Tookohtumine__06.09_7.jpg"/>
          <p:cNvPicPr>
            <a:picLocks noChangeAspect="1" noChangeArrowheads="1"/>
          </p:cNvPicPr>
          <p:nvPr/>
        </p:nvPicPr>
        <p:blipFill>
          <a:blip r:embed="rId4" cstate="print"/>
          <a:srcRect t="35616" b="13660"/>
          <a:stretch>
            <a:fillRect/>
          </a:stretch>
        </p:blipFill>
        <p:spPr bwMode="auto">
          <a:xfrm>
            <a:off x="5876801" y="1196752"/>
            <a:ext cx="3087687" cy="2087563"/>
          </a:xfrm>
          <a:prstGeom prst="rect">
            <a:avLst/>
          </a:prstGeom>
          <a:noFill/>
          <a:ln w="9525">
            <a:noFill/>
            <a:miter lim="800000"/>
            <a:headEnd/>
            <a:tailEnd/>
          </a:ln>
        </p:spPr>
      </p:pic>
      <p:pic>
        <p:nvPicPr>
          <p:cNvPr id="13319" name="Picture 8" descr="http://www.sscw.ee/public/Galleries/Sustainability_as_lifestyle_2013/.gallery_pictures/I_Tookohtumine__06.09_35.jpg"/>
          <p:cNvPicPr>
            <a:picLocks noChangeAspect="1" noChangeArrowheads="1"/>
          </p:cNvPicPr>
          <p:nvPr/>
        </p:nvPicPr>
        <p:blipFill>
          <a:blip r:embed="rId5" cstate="print"/>
          <a:srcRect l="14285" t="12698" r="7143" b="7938"/>
          <a:stretch>
            <a:fillRect/>
          </a:stretch>
        </p:blipFill>
        <p:spPr bwMode="auto">
          <a:xfrm>
            <a:off x="179536" y="1052736"/>
            <a:ext cx="2808288" cy="2127250"/>
          </a:xfrm>
          <a:prstGeom prst="rect">
            <a:avLst/>
          </a:prstGeom>
          <a:noFill/>
          <a:ln w="9525">
            <a:noFill/>
            <a:miter lim="800000"/>
            <a:headEnd/>
            <a:tailEnd/>
          </a:ln>
        </p:spPr>
      </p:pic>
      <p:sp>
        <p:nvSpPr>
          <p:cNvPr id="8" name="Title 1"/>
          <p:cNvSpPr>
            <a:spLocks noGrp="1"/>
          </p:cNvSpPr>
          <p:nvPr>
            <p:ph type="title"/>
          </p:nvPr>
        </p:nvSpPr>
        <p:spPr>
          <a:xfrm>
            <a:off x="914400" y="274638"/>
            <a:ext cx="7772400" cy="850900"/>
          </a:xfrm>
        </p:spPr>
        <p:txBody>
          <a:bodyPr/>
          <a:lstStyle/>
          <a:p>
            <a:r>
              <a:rPr lang="en-GB" sz="3600" b="1" dirty="0" smtClean="0">
                <a:solidFill>
                  <a:srgbClr val="EE8012"/>
                </a:solidFill>
                <a:latin typeface="Calibri (Headings)"/>
              </a:rPr>
              <a:t>VIIMASED PROJEKTID 2014</a:t>
            </a:r>
            <a:endParaRPr lang="et-EE" sz="3600" dirty="0" smtClean="0"/>
          </a:p>
        </p:txBody>
      </p:sp>
      <p:pic>
        <p:nvPicPr>
          <p:cNvPr id="9" name="Picture 4" descr="http://sustainable.sscw.ee/public/Gallerii/Tanuuritus_01.02.14_Toilas/.gallery_pictures/Tanuuritus_01.02.14_Toilas__SKE_2.jpg"/>
          <p:cNvPicPr>
            <a:picLocks noChangeAspect="1" noChangeArrowheads="1"/>
          </p:cNvPicPr>
          <p:nvPr/>
        </p:nvPicPr>
        <p:blipFill>
          <a:blip r:embed="rId6" cstate="print"/>
          <a:srcRect l="5040" t="8517" r="6761" b="10141"/>
          <a:stretch>
            <a:fillRect/>
          </a:stretch>
        </p:blipFill>
        <p:spPr bwMode="auto">
          <a:xfrm>
            <a:off x="2987824" y="1827784"/>
            <a:ext cx="2969145" cy="174523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hp\Desktop\1. MEIS 2015\FOORUM 2015\Youth Forum.jpg"/>
          <p:cNvPicPr>
            <a:picLocks noChangeAspect="1" noChangeArrowheads="1"/>
          </p:cNvPicPr>
          <p:nvPr/>
        </p:nvPicPr>
        <p:blipFill>
          <a:blip r:embed="rId2" cstate="print"/>
          <a:srcRect t="12649"/>
          <a:stretch>
            <a:fillRect/>
          </a:stretch>
        </p:blipFill>
        <p:spPr bwMode="auto">
          <a:xfrm>
            <a:off x="5076056" y="260648"/>
            <a:ext cx="3744416" cy="2304256"/>
          </a:xfrm>
          <a:prstGeom prst="rect">
            <a:avLst/>
          </a:prstGeom>
          <a:noFill/>
        </p:spPr>
      </p:pic>
      <p:pic>
        <p:nvPicPr>
          <p:cNvPr id="63491" name="Picture 3" descr="C:\Users\hp\Desktop\1. MEIS 2015\FOORUM 2015\304663_10151073606651768_1982322335_n.jpg"/>
          <p:cNvPicPr>
            <a:picLocks noChangeAspect="1" noChangeArrowheads="1"/>
          </p:cNvPicPr>
          <p:nvPr/>
        </p:nvPicPr>
        <p:blipFill>
          <a:blip r:embed="rId3" cstate="print"/>
          <a:srcRect/>
          <a:stretch>
            <a:fillRect/>
          </a:stretch>
        </p:blipFill>
        <p:spPr bwMode="auto">
          <a:xfrm>
            <a:off x="5220072" y="3521351"/>
            <a:ext cx="3600400" cy="2499937"/>
          </a:xfrm>
          <a:prstGeom prst="rect">
            <a:avLst/>
          </a:prstGeom>
          <a:noFill/>
        </p:spPr>
      </p:pic>
      <p:sp>
        <p:nvSpPr>
          <p:cNvPr id="7" name="TextBox 3"/>
          <p:cNvSpPr txBox="1">
            <a:spLocks noChangeArrowheads="1"/>
          </p:cNvSpPr>
          <p:nvPr/>
        </p:nvSpPr>
        <p:spPr bwMode="auto">
          <a:xfrm>
            <a:off x="323528" y="3573016"/>
            <a:ext cx="4176464" cy="954107"/>
          </a:xfrm>
          <a:prstGeom prst="rect">
            <a:avLst/>
          </a:prstGeom>
          <a:noFill/>
          <a:ln w="9525">
            <a:noFill/>
            <a:miter lim="800000"/>
            <a:headEnd/>
            <a:tailEnd/>
          </a:ln>
        </p:spPr>
        <p:txBody>
          <a:bodyPr wrap="square">
            <a:spAutoFit/>
          </a:bodyPr>
          <a:lstStyle/>
          <a:p>
            <a:r>
              <a:rPr lang="fi-FI" dirty="0" smtClean="0"/>
              <a:t>“Kasvame koos </a:t>
            </a:r>
            <a:r>
              <a:rPr lang="fi-FI" dirty="0" smtClean="0"/>
              <a:t>- </a:t>
            </a:r>
            <a:r>
              <a:rPr lang="fi-FI" dirty="0" smtClean="0"/>
              <a:t>Jalutuskäik õiguste ja kohustuste maal koos vanaemaga</a:t>
            </a:r>
            <a:r>
              <a:rPr lang="fi-FI" dirty="0" smtClean="0"/>
              <a:t>”</a:t>
            </a:r>
            <a:r>
              <a:rPr lang="et-EE" dirty="0" smtClean="0"/>
              <a:t>.</a:t>
            </a:r>
            <a:endParaRPr lang="fi-FI" dirty="0" smtClean="0"/>
          </a:p>
          <a:p>
            <a:endParaRPr lang="et-EE" sz="2000" dirty="0" smtClean="0"/>
          </a:p>
        </p:txBody>
      </p:sp>
      <p:pic>
        <p:nvPicPr>
          <p:cNvPr id="8" name="Picture 2" descr="C:\Users\hp\AppData\Roaming\Skype\basilikius\media_messaging\media_cache\^81CD1200FF41E8B97602CBEAE985FBBA0F128E340886249B96^pimgpsh_fullsize_distr.jpg"/>
          <p:cNvPicPr>
            <a:picLocks noChangeAspect="1" noChangeArrowheads="1"/>
          </p:cNvPicPr>
          <p:nvPr/>
        </p:nvPicPr>
        <p:blipFill>
          <a:blip r:embed="rId4" cstate="print"/>
          <a:srcRect t="20853" b="24706"/>
          <a:stretch>
            <a:fillRect/>
          </a:stretch>
        </p:blipFill>
        <p:spPr bwMode="auto">
          <a:xfrm>
            <a:off x="395536" y="1052736"/>
            <a:ext cx="3600400" cy="2304256"/>
          </a:xfrm>
          <a:prstGeom prst="rect">
            <a:avLst/>
          </a:prstGeom>
          <a:noFill/>
        </p:spPr>
      </p:pic>
      <p:sp>
        <p:nvSpPr>
          <p:cNvPr id="9" name="Title 1"/>
          <p:cNvSpPr>
            <a:spLocks noGrp="1"/>
          </p:cNvSpPr>
          <p:nvPr>
            <p:ph type="title"/>
          </p:nvPr>
        </p:nvSpPr>
        <p:spPr>
          <a:xfrm>
            <a:off x="251520" y="274638"/>
            <a:ext cx="5328592" cy="777875"/>
          </a:xfrm>
        </p:spPr>
        <p:txBody>
          <a:bodyPr/>
          <a:lstStyle/>
          <a:p>
            <a:r>
              <a:rPr lang="ru-RU" sz="2600" b="1" dirty="0" smtClean="0">
                <a:solidFill>
                  <a:srgbClr val="EE8012"/>
                </a:solidFill>
                <a:latin typeface="Calibri (Headings)"/>
              </a:rPr>
              <a:t>ПРИМЕРЫ ПРОЕКТОВ</a:t>
            </a:r>
            <a:r>
              <a:rPr lang="en-US" sz="2600" b="1" dirty="0" smtClean="0">
                <a:solidFill>
                  <a:srgbClr val="EE8012"/>
                </a:solidFill>
                <a:latin typeface="Calibri (Headings)"/>
              </a:rPr>
              <a:t> </a:t>
            </a:r>
            <a:r>
              <a:rPr lang="ru-RU" sz="2600" b="1" dirty="0" smtClean="0">
                <a:solidFill>
                  <a:srgbClr val="EE8012"/>
                </a:solidFill>
                <a:latin typeface="Calibri (Headings)"/>
              </a:rPr>
              <a:t>2015</a:t>
            </a:r>
            <a:endParaRPr lang="et-EE" sz="2600" dirty="0" smtClean="0"/>
          </a:p>
        </p:txBody>
      </p:sp>
      <p:sp>
        <p:nvSpPr>
          <p:cNvPr id="10" name="TextBox 3"/>
          <p:cNvSpPr txBox="1">
            <a:spLocks noChangeArrowheads="1"/>
          </p:cNvSpPr>
          <p:nvPr/>
        </p:nvSpPr>
        <p:spPr bwMode="auto">
          <a:xfrm>
            <a:off x="4211960" y="6156012"/>
            <a:ext cx="4572000" cy="369332"/>
          </a:xfrm>
          <a:prstGeom prst="rect">
            <a:avLst/>
          </a:prstGeom>
          <a:noFill/>
          <a:ln w="9525">
            <a:noFill/>
            <a:miter lim="800000"/>
            <a:headEnd/>
            <a:tailEnd/>
          </a:ln>
        </p:spPr>
        <p:txBody>
          <a:bodyPr wrap="square">
            <a:spAutoFit/>
          </a:bodyPr>
          <a:lstStyle/>
          <a:p>
            <a:pPr algn="ctr"/>
            <a:r>
              <a:rPr lang="et-EE" dirty="0" smtClean="0"/>
              <a:t>Ida-Virumaa Noortefoorumid</a:t>
            </a:r>
            <a:endParaRPr lang="et-EE" dirty="0" smtClean="0"/>
          </a:p>
        </p:txBody>
      </p:sp>
      <p:pic>
        <p:nvPicPr>
          <p:cNvPr id="63493" name="Picture 5" descr="C:\Users\hp\Desktop\1. MEIS 2015\FOORUM 2015\Collage.jpg"/>
          <p:cNvPicPr>
            <a:picLocks noChangeAspect="1" noChangeArrowheads="1"/>
          </p:cNvPicPr>
          <p:nvPr/>
        </p:nvPicPr>
        <p:blipFill>
          <a:blip r:embed="rId5" cstate="print"/>
          <a:srcRect/>
          <a:stretch>
            <a:fillRect/>
          </a:stretch>
        </p:blipFill>
        <p:spPr bwMode="auto">
          <a:xfrm>
            <a:off x="394560" y="4444662"/>
            <a:ext cx="3385352" cy="2224698"/>
          </a:xfrm>
          <a:prstGeom prst="rect">
            <a:avLst/>
          </a:prstGeom>
          <a:noFill/>
        </p:spPr>
      </p:pic>
      <p:pic>
        <p:nvPicPr>
          <p:cNvPr id="63494" name="Picture 6" descr="C:\Users\hp\Desktop\1. MEIS 2015\FOORUM 2015\527521_10151073615881768_734336342_n.jpg"/>
          <p:cNvPicPr>
            <a:picLocks noChangeAspect="1" noChangeArrowheads="1"/>
          </p:cNvPicPr>
          <p:nvPr/>
        </p:nvPicPr>
        <p:blipFill>
          <a:blip r:embed="rId6" cstate="print"/>
          <a:srcRect/>
          <a:stretch>
            <a:fillRect/>
          </a:stretch>
        </p:blipFill>
        <p:spPr bwMode="auto">
          <a:xfrm>
            <a:off x="4539209" y="2329979"/>
            <a:ext cx="2841103" cy="189110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4" name="Picture 8" descr="http://www.sscw.ee/public/Avaleht_materjalid/.thumbnails/SSCW_foundation_520x253.jpg"/>
          <p:cNvPicPr>
            <a:picLocks noChangeAspect="1" noChangeArrowheads="1"/>
          </p:cNvPicPr>
          <p:nvPr/>
        </p:nvPicPr>
        <p:blipFill>
          <a:blip r:embed="rId2" cstate="print"/>
          <a:srcRect/>
          <a:stretch>
            <a:fillRect/>
          </a:stretch>
        </p:blipFill>
        <p:spPr bwMode="auto">
          <a:xfrm>
            <a:off x="3059832" y="5373216"/>
            <a:ext cx="2319766" cy="1125087"/>
          </a:xfrm>
          <a:prstGeom prst="rect">
            <a:avLst/>
          </a:prstGeom>
          <a:noFill/>
        </p:spPr>
      </p:pic>
      <p:sp>
        <p:nvSpPr>
          <p:cNvPr id="2" name="Title 1"/>
          <p:cNvSpPr>
            <a:spLocks noGrp="1"/>
          </p:cNvSpPr>
          <p:nvPr>
            <p:ph type="title"/>
          </p:nvPr>
        </p:nvSpPr>
        <p:spPr>
          <a:xfrm>
            <a:off x="323528" y="130622"/>
            <a:ext cx="5472608" cy="634082"/>
          </a:xfrm>
        </p:spPr>
        <p:txBody>
          <a:bodyPr>
            <a:noAutofit/>
          </a:bodyPr>
          <a:lstStyle/>
          <a:p>
            <a:pPr lvl="0"/>
            <a:r>
              <a:rPr lang="et-EE" sz="2800" b="1" dirty="0" smtClean="0">
                <a:solidFill>
                  <a:srgbClr val="EE8012"/>
                </a:solidFill>
                <a:latin typeface="Calibri (Headings)"/>
              </a:rPr>
              <a:t>TUNNUSTUS JA SSCW FOND</a:t>
            </a:r>
            <a:endParaRPr lang="et-EE" sz="2800" dirty="0"/>
          </a:p>
        </p:txBody>
      </p:sp>
      <p:sp>
        <p:nvSpPr>
          <p:cNvPr id="3" name="TextBox 3"/>
          <p:cNvSpPr txBox="1">
            <a:spLocks noChangeArrowheads="1"/>
          </p:cNvSpPr>
          <p:nvPr/>
        </p:nvSpPr>
        <p:spPr bwMode="auto">
          <a:xfrm>
            <a:off x="179512" y="2942942"/>
            <a:ext cx="5256584" cy="2585323"/>
          </a:xfrm>
          <a:prstGeom prst="rect">
            <a:avLst/>
          </a:prstGeom>
          <a:noFill/>
          <a:ln w="9525">
            <a:noFill/>
            <a:miter lim="800000"/>
            <a:headEnd/>
            <a:tailEnd/>
          </a:ln>
        </p:spPr>
        <p:txBody>
          <a:bodyPr wrap="square">
            <a:spAutoFit/>
          </a:bodyPr>
          <a:lstStyle/>
          <a:p>
            <a:pPr>
              <a:buFont typeface="Arial" pitchFamily="34" charset="0"/>
              <a:buChar char="•"/>
            </a:pPr>
            <a:r>
              <a:rPr lang="et-EE" dirty="0" smtClean="0"/>
              <a:t> Iga</a:t>
            </a:r>
            <a:r>
              <a:rPr lang="et-EE" dirty="0" smtClean="0"/>
              <a:t>-</a:t>
            </a:r>
            <a:r>
              <a:rPr lang="et-EE" dirty="0" smtClean="0"/>
              <a:t>aastane tunnustusauhind “Laste Sõber”</a:t>
            </a:r>
            <a:endParaRPr lang="et-EE" dirty="0" smtClean="0"/>
          </a:p>
          <a:p>
            <a:r>
              <a:rPr lang="et-EE" dirty="0" smtClean="0"/>
              <a:t> </a:t>
            </a:r>
            <a:r>
              <a:rPr lang="et-EE" dirty="0" smtClean="0"/>
              <a:t> </a:t>
            </a:r>
            <a:endParaRPr lang="ru-RU" dirty="0" smtClean="0"/>
          </a:p>
          <a:p>
            <a:pPr>
              <a:buFont typeface="Arial" pitchFamily="34" charset="0"/>
              <a:buChar char="•"/>
            </a:pPr>
            <a:r>
              <a:rPr lang="et-EE" dirty="0" smtClean="0"/>
              <a:t> Ida-Virumaa </a:t>
            </a:r>
            <a:r>
              <a:rPr lang="et-EE" dirty="0" smtClean="0"/>
              <a:t>Kodanikuühikonna </a:t>
            </a:r>
            <a:r>
              <a:rPr lang="et-EE" dirty="0" smtClean="0"/>
              <a:t>tunnustusüritus</a:t>
            </a:r>
          </a:p>
          <a:p>
            <a:pPr>
              <a:buFont typeface="Arial" pitchFamily="34" charset="0"/>
              <a:buChar char="•"/>
            </a:pPr>
            <a:endParaRPr lang="ru-RU" dirty="0" smtClean="0"/>
          </a:p>
          <a:p>
            <a:pPr>
              <a:buFont typeface="Arial" pitchFamily="34" charset="0"/>
              <a:buChar char="•"/>
            </a:pPr>
            <a:r>
              <a:rPr lang="et-EE" dirty="0" smtClean="0"/>
              <a:t> Tunnustamine “Noor sädemeke”</a:t>
            </a:r>
            <a:r>
              <a:rPr lang="et-EE" dirty="0" smtClean="0"/>
              <a:t/>
            </a:r>
            <a:br>
              <a:rPr lang="et-EE" dirty="0" smtClean="0"/>
            </a:br>
            <a:endParaRPr lang="et-EE" dirty="0" smtClean="0"/>
          </a:p>
          <a:p>
            <a:pPr>
              <a:buFont typeface="Arial" pitchFamily="34" charset="0"/>
              <a:buChar char="•"/>
            </a:pPr>
            <a:endParaRPr lang="ru-RU" dirty="0"/>
          </a:p>
          <a:p>
            <a:pPr>
              <a:buFont typeface="Arial" pitchFamily="34" charset="0"/>
              <a:buChar char="•"/>
            </a:pPr>
            <a:r>
              <a:rPr lang="et-EE" dirty="0" smtClean="0"/>
              <a:t> Ida-Virumaa Laste ja Noorte abifond </a:t>
            </a:r>
            <a:r>
              <a:rPr lang="et-EE" dirty="0" smtClean="0">
                <a:hlinkClick r:id="rId3"/>
              </a:rPr>
              <a:t>www.foundation.sscw.ee</a:t>
            </a:r>
            <a:r>
              <a:rPr lang="et-EE" dirty="0" smtClean="0"/>
              <a:t> </a:t>
            </a:r>
            <a:r>
              <a:rPr lang="ru-RU" dirty="0" smtClean="0"/>
              <a:t>  </a:t>
            </a:r>
            <a:endParaRPr lang="et-EE" dirty="0" smtClean="0"/>
          </a:p>
        </p:txBody>
      </p:sp>
      <p:pic>
        <p:nvPicPr>
          <p:cNvPr id="26629" name="Picture 5" descr="http://www.sscw.ee/public/Galleries/Laste_Sober_2013/.gallery_pictures/Laste_Sober_-_Dmitri_Dmitriev_Kivioli.jpg"/>
          <p:cNvPicPr>
            <a:picLocks noChangeAspect="1" noChangeArrowheads="1"/>
          </p:cNvPicPr>
          <p:nvPr/>
        </p:nvPicPr>
        <p:blipFill>
          <a:blip r:embed="rId4" cstate="print"/>
          <a:srcRect/>
          <a:stretch>
            <a:fillRect/>
          </a:stretch>
        </p:blipFill>
        <p:spPr bwMode="auto">
          <a:xfrm>
            <a:off x="5796136" y="116632"/>
            <a:ext cx="2952328" cy="1918749"/>
          </a:xfrm>
          <a:prstGeom prst="rect">
            <a:avLst/>
          </a:prstGeom>
          <a:noFill/>
        </p:spPr>
      </p:pic>
      <p:pic>
        <p:nvPicPr>
          <p:cNvPr id="60419" name="Picture 3" descr="C:\Users\hp\Desktop\1. MEIS 2015\FOORUM 2015\Tunnustus 24.11.jpg"/>
          <p:cNvPicPr>
            <a:picLocks noChangeAspect="1" noChangeArrowheads="1"/>
          </p:cNvPicPr>
          <p:nvPr/>
        </p:nvPicPr>
        <p:blipFill>
          <a:blip r:embed="rId5" cstate="print"/>
          <a:srcRect/>
          <a:stretch>
            <a:fillRect/>
          </a:stretch>
        </p:blipFill>
        <p:spPr bwMode="auto">
          <a:xfrm>
            <a:off x="5730552" y="4293096"/>
            <a:ext cx="2945904" cy="2366543"/>
          </a:xfrm>
          <a:prstGeom prst="rect">
            <a:avLst/>
          </a:prstGeom>
          <a:noFill/>
        </p:spPr>
      </p:pic>
      <p:pic>
        <p:nvPicPr>
          <p:cNvPr id="60421" name="Picture 5" descr="http://www.sscw.ee/public/Avaleht_materjalid/Laste_Sober_2015_RU.jpg"/>
          <p:cNvPicPr>
            <a:picLocks noChangeAspect="1" noChangeArrowheads="1"/>
          </p:cNvPicPr>
          <p:nvPr/>
        </p:nvPicPr>
        <p:blipFill>
          <a:blip r:embed="rId6" cstate="print"/>
          <a:srcRect r="4429"/>
          <a:stretch>
            <a:fillRect/>
          </a:stretch>
        </p:blipFill>
        <p:spPr bwMode="auto">
          <a:xfrm>
            <a:off x="539552" y="764704"/>
            <a:ext cx="4644008" cy="2082523"/>
          </a:xfrm>
          <a:prstGeom prst="rect">
            <a:avLst/>
          </a:prstGeom>
          <a:noFill/>
        </p:spPr>
      </p:pic>
      <p:pic>
        <p:nvPicPr>
          <p:cNvPr id="60422" name="Picture 6" descr="C:\Users\hp\Desktop\PROJECT 2015\1. RAHASTATUD\LASTE SOBER\award\Laste Sober Awards (43).jpg"/>
          <p:cNvPicPr>
            <a:picLocks noChangeAspect="1" noChangeArrowheads="1"/>
          </p:cNvPicPr>
          <p:nvPr/>
        </p:nvPicPr>
        <p:blipFill>
          <a:blip r:embed="rId7" cstate="print"/>
          <a:srcRect t="14037"/>
          <a:stretch>
            <a:fillRect/>
          </a:stretch>
        </p:blipFill>
        <p:spPr bwMode="auto">
          <a:xfrm>
            <a:off x="5472608" y="2060848"/>
            <a:ext cx="3419872" cy="220486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704088"/>
            <a:ext cx="8229600" cy="780696"/>
          </a:xfrm>
        </p:spPr>
        <p:txBody>
          <a:bodyPr>
            <a:noAutofit/>
          </a:bodyPr>
          <a:lstStyle/>
          <a:p>
            <a:r>
              <a:rPr lang="et-EE" b="1" dirty="0" smtClean="0">
                <a:solidFill>
                  <a:srgbClr val="EE8012"/>
                </a:solidFill>
              </a:rPr>
              <a:t>ORGANISATSIOONI ARENDAMINE</a:t>
            </a:r>
            <a:endParaRPr lang="et-EE" sz="4000" dirty="0"/>
          </a:p>
        </p:txBody>
      </p:sp>
      <p:sp>
        <p:nvSpPr>
          <p:cNvPr id="3" name="Sisu kohatäide 2"/>
          <p:cNvSpPr>
            <a:spLocks noGrp="1"/>
          </p:cNvSpPr>
          <p:nvPr>
            <p:ph idx="1"/>
          </p:nvPr>
        </p:nvSpPr>
        <p:spPr>
          <a:xfrm>
            <a:off x="539552" y="1447800"/>
            <a:ext cx="8147248" cy="4572000"/>
          </a:xfrm>
        </p:spPr>
        <p:txBody>
          <a:bodyPr>
            <a:noAutofit/>
          </a:bodyPr>
          <a:lstStyle/>
          <a:p>
            <a:pPr algn="just"/>
            <a:r>
              <a:rPr lang="et-EE" sz="2400" b="1" dirty="0" smtClean="0"/>
              <a:t>Meeskondlike ja individuaalsete kompetentsuste arendamiseks</a:t>
            </a:r>
            <a:r>
              <a:rPr lang="et-EE" sz="2400" dirty="0" smtClean="0"/>
              <a:t>, mida saaks kasutada organisatsiooni tegevuse tõhustamiseks, </a:t>
            </a:r>
            <a:r>
              <a:rPr lang="et-EE" sz="2400" b="1" dirty="0" smtClean="0"/>
              <a:t>osales Sillamäe Lastekaitse Ühing erinevatel koolitustel nii kohalikul kui rahvusvahelisel tasandil. </a:t>
            </a:r>
          </a:p>
          <a:p>
            <a:pPr algn="just"/>
            <a:r>
              <a:rPr lang="et-EE" sz="2400" b="1" dirty="0" smtClean="0"/>
              <a:t>Projekti meeskond on ka igakuuliselt kirjutanud projekte kohalikesse ja rahvusvahelistesse taotlusprogrammidesse. Meeskonnnal on suur kompentensus erinevatel teemadel. Organisatsioon osaleb järgmistest </a:t>
            </a:r>
            <a:r>
              <a:rPr lang="et-EE" sz="2400" dirty="0" smtClean="0"/>
              <a:t>taotlusprogrammides nagu Euroopa Komisjoni programmid, Nordic Council, HMN, KIK, KÜSK, MISA ja mitmed teised. </a:t>
            </a:r>
          </a:p>
          <a:p>
            <a:pPr algn="just"/>
            <a:r>
              <a:rPr lang="et-EE" sz="2400" b="1" dirty="0" smtClean="0"/>
              <a:t>Organisatsioni arendamiseks juhatus lähtub kinnitatud </a:t>
            </a:r>
            <a:r>
              <a:rPr lang="fi-FI" sz="2400" b="1" u="sng" dirty="0" smtClean="0">
                <a:hlinkClick r:id="rId2"/>
              </a:rPr>
              <a:t>arengukava</a:t>
            </a:r>
            <a:r>
              <a:rPr lang="et-EE" sz="2400" b="1" u="sng" dirty="0" smtClean="0">
                <a:hlinkClick r:id="rId2"/>
              </a:rPr>
              <a:t>st</a:t>
            </a:r>
            <a:r>
              <a:rPr lang="fi-FI" sz="2400" b="1" u="sng" dirty="0" smtClean="0">
                <a:hlinkClick r:id="rId2"/>
              </a:rPr>
              <a:t> 2014-2017</a:t>
            </a:r>
            <a:r>
              <a:rPr lang="et-EE" sz="2400" b="1" dirty="0" smtClean="0"/>
              <a:t> ja programmidest</a:t>
            </a:r>
            <a:r>
              <a:rPr lang="et-EE" sz="2400" dirty="0" smtClean="0"/>
              <a:t>. Lisaks neile lisandub </a:t>
            </a:r>
            <a:r>
              <a:rPr lang="et-EE" sz="2400" b="1" dirty="0" smtClean="0"/>
              <a:t>iga aastane organisatsiooni tegevuskava.</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2339752" y="2535014"/>
            <a:ext cx="3960366" cy="965994"/>
          </a:xfrm>
          <a:prstGeom prst="rect">
            <a:avLst/>
          </a:prstGeom>
        </p:spPr>
        <p:txBody>
          <a:bodyPr bIns="91440" anchor="b" anchorCtr="0">
            <a:normAutofit/>
          </a:bodyPr>
          <a:lstStyle/>
          <a:p>
            <a:pPr lvl="0" algn="ctr">
              <a:spcBef>
                <a:spcPct val="0"/>
              </a:spcBef>
              <a:defRPr/>
            </a:pPr>
            <a:r>
              <a:rPr lang="et-EE" sz="4800" b="1" dirty="0" smtClean="0">
                <a:solidFill>
                  <a:srgbClr val="EE8012"/>
                </a:solidFill>
                <a:effectLst>
                  <a:outerShdw blurRad="38100" dist="38100" dir="2700000" algn="tl">
                    <a:srgbClr val="000000">
                      <a:alpha val="43137"/>
                    </a:srgbClr>
                  </a:outerShdw>
                </a:effectLst>
              </a:rPr>
              <a:t>KOOSTÖÖ</a:t>
            </a:r>
            <a:endParaRPr kumimoji="0" lang="et-EE" sz="54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pic>
        <p:nvPicPr>
          <p:cNvPr id="6" name="Picture 11" descr="KIK_logo_RGB"/>
          <p:cNvPicPr>
            <a:picLocks noChangeAspect="1" noChangeArrowheads="1"/>
          </p:cNvPicPr>
          <p:nvPr/>
        </p:nvPicPr>
        <p:blipFill>
          <a:blip r:embed="rId2" cstate="print"/>
          <a:srcRect/>
          <a:stretch>
            <a:fillRect/>
          </a:stretch>
        </p:blipFill>
        <p:spPr bwMode="auto">
          <a:xfrm>
            <a:off x="4716016" y="1268760"/>
            <a:ext cx="1091567" cy="1185825"/>
          </a:xfrm>
          <a:prstGeom prst="rect">
            <a:avLst/>
          </a:prstGeom>
          <a:noFill/>
        </p:spPr>
      </p:pic>
      <p:pic>
        <p:nvPicPr>
          <p:cNvPr id="8" name="Picture 19" descr="is_logo">
            <a:hlinkClick r:id="rId3"/>
          </p:cNvPr>
          <p:cNvPicPr>
            <a:picLocks noChangeAspect="1" noChangeArrowheads="1"/>
          </p:cNvPicPr>
          <p:nvPr/>
        </p:nvPicPr>
        <p:blipFill>
          <a:blip r:embed="rId4" cstate="print"/>
          <a:srcRect/>
          <a:stretch>
            <a:fillRect/>
          </a:stretch>
        </p:blipFill>
        <p:spPr bwMode="auto">
          <a:xfrm>
            <a:off x="5868144" y="1484784"/>
            <a:ext cx="1489821" cy="864096"/>
          </a:xfrm>
          <a:prstGeom prst="rect">
            <a:avLst/>
          </a:prstGeom>
          <a:noFill/>
        </p:spPr>
      </p:pic>
      <p:pic>
        <p:nvPicPr>
          <p:cNvPr id="9" name="banner-flag" descr="European Commission logo"/>
          <p:cNvPicPr>
            <a:picLocks noChangeAspect="1" noChangeArrowheads="1"/>
          </p:cNvPicPr>
          <p:nvPr/>
        </p:nvPicPr>
        <p:blipFill>
          <a:blip r:embed="rId5" cstate="print"/>
          <a:srcRect/>
          <a:stretch>
            <a:fillRect/>
          </a:stretch>
        </p:blipFill>
        <p:spPr bwMode="auto">
          <a:xfrm>
            <a:off x="3131840" y="1434463"/>
            <a:ext cx="1425954" cy="986425"/>
          </a:xfrm>
          <a:prstGeom prst="rect">
            <a:avLst/>
          </a:prstGeom>
          <a:noFill/>
          <a:ln w="9525">
            <a:noFill/>
            <a:miter lim="800000"/>
            <a:headEnd/>
            <a:tailEnd/>
          </a:ln>
        </p:spPr>
      </p:pic>
      <p:pic>
        <p:nvPicPr>
          <p:cNvPr id="10" name="Picture 2" descr="http://www.sscw.ee/public/Logod/Sponsors/AEF_EEA__Grants.jpg"/>
          <p:cNvPicPr>
            <a:picLocks noChangeAspect="1" noChangeArrowheads="1"/>
          </p:cNvPicPr>
          <p:nvPr/>
        </p:nvPicPr>
        <p:blipFill>
          <a:blip r:embed="rId6" cstate="print"/>
          <a:srcRect/>
          <a:stretch>
            <a:fillRect/>
          </a:stretch>
        </p:blipFill>
        <p:spPr bwMode="auto">
          <a:xfrm>
            <a:off x="6607815" y="3563711"/>
            <a:ext cx="2356673" cy="585369"/>
          </a:xfrm>
          <a:prstGeom prst="rect">
            <a:avLst/>
          </a:prstGeom>
          <a:noFill/>
        </p:spPr>
      </p:pic>
      <p:pic>
        <p:nvPicPr>
          <p:cNvPr id="11" name="Picture 4" descr="http://www.sscw.ee/public/Logod/Sponsors/.thumbnails/ALF_Logo2012_260x99.jpg"/>
          <p:cNvPicPr>
            <a:picLocks noChangeAspect="1" noChangeArrowheads="1"/>
          </p:cNvPicPr>
          <p:nvPr/>
        </p:nvPicPr>
        <p:blipFill>
          <a:blip r:embed="rId7" cstate="print"/>
          <a:srcRect/>
          <a:stretch>
            <a:fillRect/>
          </a:stretch>
        </p:blipFill>
        <p:spPr bwMode="auto">
          <a:xfrm>
            <a:off x="4860032" y="3573016"/>
            <a:ext cx="1728192" cy="658043"/>
          </a:xfrm>
          <a:prstGeom prst="rect">
            <a:avLst/>
          </a:prstGeom>
          <a:noFill/>
        </p:spPr>
      </p:pic>
      <p:pic>
        <p:nvPicPr>
          <p:cNvPr id="13" name="Picture 8" descr="http://www.eym2011.eu/extensions/eym_design/images/LogoCOE_250_183.jpg"/>
          <p:cNvPicPr>
            <a:picLocks noChangeAspect="1" noChangeArrowheads="1"/>
          </p:cNvPicPr>
          <p:nvPr/>
        </p:nvPicPr>
        <p:blipFill>
          <a:blip r:embed="rId8" cstate="print"/>
          <a:srcRect/>
          <a:stretch>
            <a:fillRect/>
          </a:stretch>
        </p:blipFill>
        <p:spPr bwMode="auto">
          <a:xfrm>
            <a:off x="1691680" y="1556792"/>
            <a:ext cx="1080120" cy="792089"/>
          </a:xfrm>
          <a:prstGeom prst="rect">
            <a:avLst/>
          </a:prstGeom>
          <a:noFill/>
        </p:spPr>
      </p:pic>
      <p:pic>
        <p:nvPicPr>
          <p:cNvPr id="14" name="Picture 10" descr="http://www.eym2011.eu/extensions/eym_design/images/RO_KN_Logo_1_RGB_pos_en_small.jpg"/>
          <p:cNvPicPr>
            <a:picLocks noChangeAspect="1" noChangeArrowheads="1"/>
          </p:cNvPicPr>
          <p:nvPr/>
        </p:nvPicPr>
        <p:blipFill>
          <a:blip r:embed="rId9" cstate="print"/>
          <a:srcRect/>
          <a:stretch>
            <a:fillRect/>
          </a:stretch>
        </p:blipFill>
        <p:spPr bwMode="auto">
          <a:xfrm>
            <a:off x="434752" y="5696035"/>
            <a:ext cx="1544960" cy="973325"/>
          </a:xfrm>
          <a:prstGeom prst="rect">
            <a:avLst/>
          </a:prstGeom>
          <a:noFill/>
        </p:spPr>
      </p:pic>
      <p:pic>
        <p:nvPicPr>
          <p:cNvPr id="16" name="Picture 14" descr="http://co-management.sscw.ee/public/Logo/.thumbnails/Toilaspa_260x130.jpg"/>
          <p:cNvPicPr>
            <a:picLocks noChangeAspect="1" noChangeArrowheads="1"/>
          </p:cNvPicPr>
          <p:nvPr/>
        </p:nvPicPr>
        <p:blipFill>
          <a:blip r:embed="rId10" cstate="print"/>
          <a:srcRect/>
          <a:stretch>
            <a:fillRect/>
          </a:stretch>
        </p:blipFill>
        <p:spPr bwMode="auto">
          <a:xfrm>
            <a:off x="2555776" y="4365104"/>
            <a:ext cx="1872208" cy="936104"/>
          </a:xfrm>
          <a:prstGeom prst="rect">
            <a:avLst/>
          </a:prstGeom>
          <a:noFill/>
        </p:spPr>
      </p:pic>
      <p:pic>
        <p:nvPicPr>
          <p:cNvPr id="17" name="Picture 16" descr="http://co-management.sscw.ee/public/Logo/LKL_logo.jpg"/>
          <p:cNvPicPr>
            <a:picLocks noChangeAspect="1" noChangeArrowheads="1"/>
          </p:cNvPicPr>
          <p:nvPr/>
        </p:nvPicPr>
        <p:blipFill>
          <a:blip r:embed="rId11" cstate="print"/>
          <a:srcRect/>
          <a:stretch>
            <a:fillRect/>
          </a:stretch>
        </p:blipFill>
        <p:spPr bwMode="auto">
          <a:xfrm>
            <a:off x="6084168" y="4319132"/>
            <a:ext cx="1440160" cy="838060"/>
          </a:xfrm>
          <a:prstGeom prst="rect">
            <a:avLst/>
          </a:prstGeom>
          <a:noFill/>
        </p:spPr>
      </p:pic>
      <p:pic>
        <p:nvPicPr>
          <p:cNvPr id="29698" name="Picture 2" descr="http://foorum2014.sscw.ee/public/sisemin_3lovi_est-300x120.jpg"/>
          <p:cNvPicPr>
            <a:picLocks noChangeAspect="1" noChangeArrowheads="1"/>
          </p:cNvPicPr>
          <p:nvPr/>
        </p:nvPicPr>
        <p:blipFill>
          <a:blip r:embed="rId12" cstate="print"/>
          <a:srcRect/>
          <a:stretch>
            <a:fillRect/>
          </a:stretch>
        </p:blipFill>
        <p:spPr bwMode="auto">
          <a:xfrm>
            <a:off x="323528" y="260743"/>
            <a:ext cx="2160000" cy="864001"/>
          </a:xfrm>
          <a:prstGeom prst="rect">
            <a:avLst/>
          </a:prstGeom>
          <a:noFill/>
        </p:spPr>
      </p:pic>
      <p:pic>
        <p:nvPicPr>
          <p:cNvPr id="29700" name="Picture 4" descr="http://kysk.ee/failid/File/logo/Kysk_logo.jpg"/>
          <p:cNvPicPr>
            <a:picLocks noChangeAspect="1" noChangeArrowheads="1"/>
          </p:cNvPicPr>
          <p:nvPr/>
        </p:nvPicPr>
        <p:blipFill>
          <a:blip r:embed="rId13" cstate="print"/>
          <a:srcRect/>
          <a:stretch>
            <a:fillRect/>
          </a:stretch>
        </p:blipFill>
        <p:spPr bwMode="auto">
          <a:xfrm>
            <a:off x="6012160" y="2765264"/>
            <a:ext cx="2736304" cy="663736"/>
          </a:xfrm>
          <a:prstGeom prst="rect">
            <a:avLst/>
          </a:prstGeom>
          <a:noFill/>
        </p:spPr>
      </p:pic>
      <p:pic>
        <p:nvPicPr>
          <p:cNvPr id="29702" name="Picture 6" descr="http://foorum2014.sscw.ee/public/.thumbnails/HMN_logo_520x163.jpg"/>
          <p:cNvPicPr>
            <a:picLocks noChangeAspect="1" noChangeArrowheads="1"/>
          </p:cNvPicPr>
          <p:nvPr/>
        </p:nvPicPr>
        <p:blipFill>
          <a:blip r:embed="rId14" cstate="print"/>
          <a:srcRect/>
          <a:stretch>
            <a:fillRect/>
          </a:stretch>
        </p:blipFill>
        <p:spPr bwMode="auto">
          <a:xfrm>
            <a:off x="2843808" y="3573016"/>
            <a:ext cx="1872208" cy="586866"/>
          </a:xfrm>
          <a:prstGeom prst="rect">
            <a:avLst/>
          </a:prstGeom>
          <a:noFill/>
        </p:spPr>
      </p:pic>
      <p:pic>
        <p:nvPicPr>
          <p:cNvPr id="29704" name="Picture 8" descr="http://foorum2014.sscw.ee/public/hm_logo.png"/>
          <p:cNvPicPr>
            <a:picLocks noChangeAspect="1" noChangeArrowheads="1"/>
          </p:cNvPicPr>
          <p:nvPr/>
        </p:nvPicPr>
        <p:blipFill>
          <a:blip r:embed="rId15" cstate="print"/>
          <a:srcRect/>
          <a:stretch>
            <a:fillRect/>
          </a:stretch>
        </p:blipFill>
        <p:spPr bwMode="auto">
          <a:xfrm>
            <a:off x="2339992" y="260744"/>
            <a:ext cx="2160000" cy="864000"/>
          </a:xfrm>
          <a:prstGeom prst="rect">
            <a:avLst/>
          </a:prstGeom>
          <a:noFill/>
        </p:spPr>
      </p:pic>
      <p:pic>
        <p:nvPicPr>
          <p:cNvPr id="29706" name="Picture 10" descr="http://foorum2014.sscw.ee/public/.thumbnails/Kultuurimin_logo_est_520x208.png"/>
          <p:cNvPicPr>
            <a:picLocks noChangeAspect="1" noChangeArrowheads="1"/>
          </p:cNvPicPr>
          <p:nvPr/>
        </p:nvPicPr>
        <p:blipFill>
          <a:blip r:embed="rId16" cstate="print"/>
          <a:srcRect/>
          <a:stretch>
            <a:fillRect/>
          </a:stretch>
        </p:blipFill>
        <p:spPr bwMode="auto">
          <a:xfrm>
            <a:off x="6732480" y="260648"/>
            <a:ext cx="2160000" cy="864001"/>
          </a:xfrm>
          <a:prstGeom prst="rect">
            <a:avLst/>
          </a:prstGeom>
          <a:noFill/>
        </p:spPr>
      </p:pic>
      <p:pic>
        <p:nvPicPr>
          <p:cNvPr id="29708" name="Picture 12" descr="http://www.ami.ee/leht/wp-content/uploads/2015/01/sotsiaalministeerium-logo.png"/>
          <p:cNvPicPr>
            <a:picLocks noChangeAspect="1" noChangeArrowheads="1"/>
          </p:cNvPicPr>
          <p:nvPr/>
        </p:nvPicPr>
        <p:blipFill>
          <a:blip r:embed="rId17" cstate="print"/>
          <a:srcRect/>
          <a:stretch>
            <a:fillRect/>
          </a:stretch>
        </p:blipFill>
        <p:spPr bwMode="auto">
          <a:xfrm>
            <a:off x="4644008" y="255044"/>
            <a:ext cx="1872208" cy="863267"/>
          </a:xfrm>
          <a:prstGeom prst="rect">
            <a:avLst/>
          </a:prstGeom>
          <a:noFill/>
        </p:spPr>
      </p:pic>
      <p:sp>
        <p:nvSpPr>
          <p:cNvPr id="29710" name="AutoShape 14" descr="Pildiotsingu ecosoc tulem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t-EE"/>
          </a:p>
        </p:txBody>
      </p:sp>
      <p:sp>
        <p:nvSpPr>
          <p:cNvPr id="29712" name="AutoShape 16" descr="Pildiotsingu ecosoc tulem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t-EE"/>
          </a:p>
        </p:txBody>
      </p:sp>
      <p:sp>
        <p:nvSpPr>
          <p:cNvPr id="29714" name="AutoShape 18" descr="Pildiotsingu ecosoc tulem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t-EE"/>
          </a:p>
        </p:txBody>
      </p:sp>
      <p:sp>
        <p:nvSpPr>
          <p:cNvPr id="29716" name="AutoShape 20" descr="Pildiotsingu ecosoc tulem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t-EE"/>
          </a:p>
        </p:txBody>
      </p:sp>
      <p:pic>
        <p:nvPicPr>
          <p:cNvPr id="29718" name="Picture 22" descr="http://www.womenforwater.org/afb/711-1.png"/>
          <p:cNvPicPr>
            <a:picLocks noChangeAspect="1" noChangeArrowheads="1"/>
          </p:cNvPicPr>
          <p:nvPr/>
        </p:nvPicPr>
        <p:blipFill>
          <a:blip r:embed="rId18" cstate="print"/>
          <a:srcRect/>
          <a:stretch>
            <a:fillRect/>
          </a:stretch>
        </p:blipFill>
        <p:spPr bwMode="auto">
          <a:xfrm>
            <a:off x="467544" y="1249810"/>
            <a:ext cx="967976" cy="1243086"/>
          </a:xfrm>
          <a:prstGeom prst="rect">
            <a:avLst/>
          </a:prstGeom>
          <a:noFill/>
        </p:spPr>
      </p:pic>
      <p:pic>
        <p:nvPicPr>
          <p:cNvPr id="29720" name="Picture 24" descr="http://foorum2014.sscw.ee/public/.thumbnails/TALLINK_LOGO_COLOR_RGB_2014_520x155.jpg"/>
          <p:cNvPicPr>
            <a:picLocks noChangeAspect="1" noChangeArrowheads="1"/>
          </p:cNvPicPr>
          <p:nvPr/>
        </p:nvPicPr>
        <p:blipFill>
          <a:blip r:embed="rId19" cstate="print"/>
          <a:srcRect/>
          <a:stretch>
            <a:fillRect/>
          </a:stretch>
        </p:blipFill>
        <p:spPr bwMode="auto">
          <a:xfrm>
            <a:off x="107504" y="4437112"/>
            <a:ext cx="2448272" cy="729773"/>
          </a:xfrm>
          <a:prstGeom prst="rect">
            <a:avLst/>
          </a:prstGeom>
          <a:noFill/>
        </p:spPr>
      </p:pic>
      <p:pic>
        <p:nvPicPr>
          <p:cNvPr id="29722" name="Picture 26" descr="http://foorum2014.sscw.ee/public/.thumbnails/FCO_BE_EE_TLL__520x426.jpg"/>
          <p:cNvPicPr>
            <a:picLocks noChangeAspect="1" noChangeArrowheads="1"/>
          </p:cNvPicPr>
          <p:nvPr/>
        </p:nvPicPr>
        <p:blipFill>
          <a:blip r:embed="rId20" cstate="print"/>
          <a:srcRect/>
          <a:stretch>
            <a:fillRect/>
          </a:stretch>
        </p:blipFill>
        <p:spPr bwMode="auto">
          <a:xfrm>
            <a:off x="7524328" y="1340768"/>
            <a:ext cx="1427989" cy="1169852"/>
          </a:xfrm>
          <a:prstGeom prst="rect">
            <a:avLst/>
          </a:prstGeom>
          <a:noFill/>
        </p:spPr>
      </p:pic>
      <p:pic>
        <p:nvPicPr>
          <p:cNvPr id="29724" name="Picture 28" descr="http://foorum2014.sscw.ee/public/sillamae_vapp.gif"/>
          <p:cNvPicPr>
            <a:picLocks noChangeAspect="1" noChangeArrowheads="1"/>
          </p:cNvPicPr>
          <p:nvPr/>
        </p:nvPicPr>
        <p:blipFill>
          <a:blip r:embed="rId21" cstate="print"/>
          <a:srcRect/>
          <a:stretch>
            <a:fillRect/>
          </a:stretch>
        </p:blipFill>
        <p:spPr bwMode="auto">
          <a:xfrm>
            <a:off x="5292080" y="5571958"/>
            <a:ext cx="648072" cy="737362"/>
          </a:xfrm>
          <a:prstGeom prst="rect">
            <a:avLst/>
          </a:prstGeom>
          <a:noFill/>
        </p:spPr>
      </p:pic>
      <p:pic>
        <p:nvPicPr>
          <p:cNvPr id="29726" name="Picture 30" descr="http://foorum2014.sscw.ee/public/johvi.jpg"/>
          <p:cNvPicPr>
            <a:picLocks noChangeAspect="1" noChangeArrowheads="1"/>
          </p:cNvPicPr>
          <p:nvPr/>
        </p:nvPicPr>
        <p:blipFill>
          <a:blip r:embed="rId22" cstate="print"/>
          <a:srcRect/>
          <a:stretch>
            <a:fillRect/>
          </a:stretch>
        </p:blipFill>
        <p:spPr bwMode="auto">
          <a:xfrm>
            <a:off x="4572000" y="5536649"/>
            <a:ext cx="648072" cy="844679"/>
          </a:xfrm>
          <a:prstGeom prst="rect">
            <a:avLst/>
          </a:prstGeom>
          <a:noFill/>
        </p:spPr>
      </p:pic>
      <p:pic>
        <p:nvPicPr>
          <p:cNvPr id="29728" name="Picture 32" descr="http://foorum2014.sscw.ee/public/kivioli-logo_260x250.png"/>
          <p:cNvPicPr>
            <a:picLocks noChangeAspect="1" noChangeArrowheads="1"/>
          </p:cNvPicPr>
          <p:nvPr/>
        </p:nvPicPr>
        <p:blipFill>
          <a:blip r:embed="rId23" cstate="print"/>
          <a:srcRect/>
          <a:stretch>
            <a:fillRect/>
          </a:stretch>
        </p:blipFill>
        <p:spPr bwMode="auto">
          <a:xfrm>
            <a:off x="3635896" y="5517232"/>
            <a:ext cx="792088" cy="979564"/>
          </a:xfrm>
          <a:prstGeom prst="rect">
            <a:avLst/>
          </a:prstGeom>
          <a:noFill/>
        </p:spPr>
      </p:pic>
      <p:pic>
        <p:nvPicPr>
          <p:cNvPr id="29730" name="Picture 34" descr="http://foorum2014.sscw.ee/public/593px-Ida-Virumaa_vapp.jpg"/>
          <p:cNvPicPr>
            <a:picLocks noChangeAspect="1" noChangeArrowheads="1"/>
          </p:cNvPicPr>
          <p:nvPr/>
        </p:nvPicPr>
        <p:blipFill>
          <a:blip r:embed="rId24" cstate="print"/>
          <a:srcRect/>
          <a:stretch>
            <a:fillRect/>
          </a:stretch>
        </p:blipFill>
        <p:spPr bwMode="auto">
          <a:xfrm>
            <a:off x="2699792" y="5469227"/>
            <a:ext cx="846094" cy="1128125"/>
          </a:xfrm>
          <a:prstGeom prst="rect">
            <a:avLst/>
          </a:prstGeom>
          <a:noFill/>
        </p:spPr>
      </p:pic>
      <p:pic>
        <p:nvPicPr>
          <p:cNvPr id="29732" name="Picture 36" descr="http://foorum2014.sscw.ee/public/Promo/Logo/EMSL.png"/>
          <p:cNvPicPr>
            <a:picLocks noChangeAspect="1" noChangeArrowheads="1"/>
          </p:cNvPicPr>
          <p:nvPr/>
        </p:nvPicPr>
        <p:blipFill>
          <a:blip r:embed="rId25" cstate="print"/>
          <a:srcRect/>
          <a:stretch>
            <a:fillRect/>
          </a:stretch>
        </p:blipFill>
        <p:spPr bwMode="auto">
          <a:xfrm>
            <a:off x="4355976" y="4221088"/>
            <a:ext cx="1788882" cy="1052787"/>
          </a:xfrm>
          <a:prstGeom prst="rect">
            <a:avLst/>
          </a:prstGeom>
          <a:noFill/>
        </p:spPr>
      </p:pic>
      <p:pic>
        <p:nvPicPr>
          <p:cNvPr id="29734" name="Picture 38" descr="http://foorum2014.sscw.ee/public/Promo/Logo/ivek.png"/>
          <p:cNvPicPr>
            <a:picLocks noChangeAspect="1" noChangeArrowheads="1"/>
          </p:cNvPicPr>
          <p:nvPr/>
        </p:nvPicPr>
        <p:blipFill>
          <a:blip r:embed="rId26" cstate="print"/>
          <a:srcRect/>
          <a:stretch>
            <a:fillRect/>
          </a:stretch>
        </p:blipFill>
        <p:spPr bwMode="auto">
          <a:xfrm>
            <a:off x="7668344" y="4149080"/>
            <a:ext cx="926548" cy="1224136"/>
          </a:xfrm>
          <a:prstGeom prst="rect">
            <a:avLst/>
          </a:prstGeom>
          <a:noFill/>
        </p:spPr>
      </p:pic>
      <p:pic>
        <p:nvPicPr>
          <p:cNvPr id="29736" name="Picture 40" descr="http://foorum2014.sscw.ee/public/.thumbnails/SEBE_logo_RGB_520x133.jpg"/>
          <p:cNvPicPr>
            <a:picLocks noChangeAspect="1" noChangeArrowheads="1"/>
          </p:cNvPicPr>
          <p:nvPr/>
        </p:nvPicPr>
        <p:blipFill>
          <a:blip r:embed="rId27" cstate="print"/>
          <a:srcRect/>
          <a:stretch>
            <a:fillRect/>
          </a:stretch>
        </p:blipFill>
        <p:spPr bwMode="auto">
          <a:xfrm>
            <a:off x="7524328" y="5545758"/>
            <a:ext cx="1296144" cy="331514"/>
          </a:xfrm>
          <a:prstGeom prst="rect">
            <a:avLst/>
          </a:prstGeom>
          <a:noFill/>
        </p:spPr>
      </p:pic>
      <p:pic>
        <p:nvPicPr>
          <p:cNvPr id="29738" name="Picture 42" descr="http://foorum2014.sscw.ee/public/.thumbnails/tun_520x119.png"/>
          <p:cNvPicPr>
            <a:picLocks noChangeAspect="1" noChangeArrowheads="1"/>
          </p:cNvPicPr>
          <p:nvPr/>
        </p:nvPicPr>
        <p:blipFill>
          <a:blip r:embed="rId28" cstate="print"/>
          <a:srcRect/>
          <a:stretch>
            <a:fillRect/>
          </a:stretch>
        </p:blipFill>
        <p:spPr bwMode="auto">
          <a:xfrm>
            <a:off x="251520" y="3573016"/>
            <a:ext cx="2435748" cy="557412"/>
          </a:xfrm>
          <a:prstGeom prst="rect">
            <a:avLst/>
          </a:prstGeom>
          <a:noFill/>
        </p:spPr>
      </p:pic>
      <p:pic>
        <p:nvPicPr>
          <p:cNvPr id="29740" name="Picture 44" descr="http://reklaam.postimees.ee/wp-content/uploads/2013/11/postimees.png"/>
          <p:cNvPicPr>
            <a:picLocks noChangeAspect="1" noChangeArrowheads="1"/>
          </p:cNvPicPr>
          <p:nvPr/>
        </p:nvPicPr>
        <p:blipFill>
          <a:blip r:embed="rId29" cstate="print"/>
          <a:srcRect/>
          <a:stretch>
            <a:fillRect/>
          </a:stretch>
        </p:blipFill>
        <p:spPr bwMode="auto">
          <a:xfrm>
            <a:off x="1187624" y="5261569"/>
            <a:ext cx="1428750" cy="1047751"/>
          </a:xfrm>
          <a:prstGeom prst="rect">
            <a:avLst/>
          </a:prstGeom>
          <a:noFill/>
        </p:spPr>
      </p:pic>
      <p:pic>
        <p:nvPicPr>
          <p:cNvPr id="29742" name="Picture 46" descr="http://lites.ee/tv/images/pix/logo.gif"/>
          <p:cNvPicPr>
            <a:picLocks noChangeAspect="1" noChangeArrowheads="1"/>
          </p:cNvPicPr>
          <p:nvPr/>
        </p:nvPicPr>
        <p:blipFill>
          <a:blip r:embed="rId30" cstate="print"/>
          <a:srcRect/>
          <a:stretch>
            <a:fillRect/>
          </a:stretch>
        </p:blipFill>
        <p:spPr bwMode="auto">
          <a:xfrm>
            <a:off x="5868144" y="5524077"/>
            <a:ext cx="1514475" cy="857251"/>
          </a:xfrm>
          <a:prstGeom prst="rect">
            <a:avLst/>
          </a:prstGeom>
          <a:noFill/>
        </p:spPr>
      </p:pic>
      <p:pic>
        <p:nvPicPr>
          <p:cNvPr id="29744" name="Picture 48" descr="http://foorum2014.sscw.ee/public/Eesti_Energia.jpeg"/>
          <p:cNvPicPr>
            <a:picLocks noChangeAspect="1" noChangeArrowheads="1"/>
          </p:cNvPicPr>
          <p:nvPr/>
        </p:nvPicPr>
        <p:blipFill>
          <a:blip r:embed="rId31" cstate="print"/>
          <a:srcRect/>
          <a:stretch>
            <a:fillRect/>
          </a:stretch>
        </p:blipFill>
        <p:spPr bwMode="auto">
          <a:xfrm>
            <a:off x="373719" y="2636913"/>
            <a:ext cx="2182057" cy="720080"/>
          </a:xfrm>
          <a:prstGeom prst="rect">
            <a:avLst/>
          </a:prstGeom>
          <a:noFill/>
        </p:spPr>
      </p:pic>
      <p:pic>
        <p:nvPicPr>
          <p:cNvPr id="29746" name="Picture 50" descr="http://co-management.sscw.ee/public/Logo/Grupplogo.jpg"/>
          <p:cNvPicPr>
            <a:picLocks noChangeAspect="1" noChangeArrowheads="1"/>
          </p:cNvPicPr>
          <p:nvPr/>
        </p:nvPicPr>
        <p:blipFill>
          <a:blip r:embed="rId32" cstate="print"/>
          <a:srcRect/>
          <a:stretch>
            <a:fillRect/>
          </a:stretch>
        </p:blipFill>
        <p:spPr bwMode="auto">
          <a:xfrm>
            <a:off x="7308304" y="6021288"/>
            <a:ext cx="1605069" cy="626369"/>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p:cNvPicPr>
            <a:picLocks noChangeAspect="1" noChangeArrowheads="1"/>
          </p:cNvPicPr>
          <p:nvPr/>
        </p:nvPicPr>
        <p:blipFill>
          <a:blip r:embed="rId2" cstate="print"/>
          <a:srcRect l="13193" t="7542" r="14468" b="6425"/>
          <a:stretch>
            <a:fillRect/>
          </a:stretch>
        </p:blipFill>
        <p:spPr bwMode="auto">
          <a:xfrm>
            <a:off x="5148064" y="3573016"/>
            <a:ext cx="3735139" cy="2498630"/>
          </a:xfrm>
          <a:prstGeom prst="rect">
            <a:avLst/>
          </a:prstGeom>
          <a:noFill/>
          <a:ln w="9525">
            <a:noFill/>
            <a:miter lim="800000"/>
            <a:headEnd/>
            <a:tailEnd/>
          </a:ln>
        </p:spPr>
      </p:pic>
      <p:sp>
        <p:nvSpPr>
          <p:cNvPr id="15362" name="Pealkiri 1"/>
          <p:cNvSpPr>
            <a:spLocks noGrp="1"/>
          </p:cNvSpPr>
          <p:nvPr>
            <p:ph type="title"/>
          </p:nvPr>
        </p:nvSpPr>
        <p:spPr>
          <a:xfrm>
            <a:off x="287338" y="115888"/>
            <a:ext cx="8748712" cy="792162"/>
          </a:xfrm>
        </p:spPr>
        <p:txBody>
          <a:bodyPr>
            <a:noAutofit/>
          </a:bodyPr>
          <a:lstStyle/>
          <a:p>
            <a:pPr algn="just"/>
            <a:r>
              <a:rPr lang="et-EE" b="1" dirty="0" smtClean="0">
                <a:solidFill>
                  <a:srgbClr val="EE8012"/>
                </a:solidFill>
                <a:effectLst>
                  <a:outerShdw blurRad="38100" dist="38100" dir="2700000" algn="tl">
                    <a:srgbClr val="000000">
                      <a:alpha val="43137"/>
                    </a:srgbClr>
                  </a:outerShdw>
                </a:effectLst>
              </a:rPr>
              <a:t>INFOLEVITUS</a:t>
            </a:r>
            <a:r>
              <a:rPr lang="en-US" b="1" dirty="0" smtClean="0">
                <a:solidFill>
                  <a:srgbClr val="EE8012"/>
                </a:solidFill>
                <a:effectLst>
                  <a:outerShdw blurRad="38100" dist="38100" dir="2700000" algn="tl">
                    <a:srgbClr val="000000">
                      <a:alpha val="43137"/>
                    </a:srgbClr>
                  </a:outerShdw>
                </a:effectLst>
              </a:rPr>
              <a:t> - K</a:t>
            </a:r>
            <a:r>
              <a:rPr lang="et-EE" b="1" dirty="0" smtClean="0">
                <a:solidFill>
                  <a:srgbClr val="EE8012"/>
                </a:solidFill>
                <a:effectLst>
                  <a:outerShdw blurRad="38100" dist="38100" dir="2700000" algn="tl">
                    <a:srgbClr val="000000">
                      <a:alpha val="43137"/>
                    </a:srgbClr>
                  </a:outerShdw>
                </a:effectLst>
              </a:rPr>
              <a:t>ompaktne ja arusaadav</a:t>
            </a:r>
          </a:p>
        </p:txBody>
      </p:sp>
      <p:sp>
        <p:nvSpPr>
          <p:cNvPr id="3077" name="Teksti kohatäide 4"/>
          <p:cNvSpPr>
            <a:spLocks noGrp="1"/>
          </p:cNvSpPr>
          <p:nvPr>
            <p:ph type="body" sz="half" idx="3"/>
          </p:nvPr>
        </p:nvSpPr>
        <p:spPr>
          <a:xfrm>
            <a:off x="323528" y="3933056"/>
            <a:ext cx="3322638" cy="639762"/>
          </a:xfrm>
        </p:spPr>
        <p:txBody>
          <a:bodyPr/>
          <a:lstStyle/>
          <a:p>
            <a:pPr eaLnBrk="1" fontAlgn="auto" hangingPunct="1">
              <a:spcBef>
                <a:spcPts val="580"/>
              </a:spcBef>
              <a:spcAft>
                <a:spcPts val="0"/>
              </a:spcAft>
              <a:buFont typeface="Wingdings 2"/>
              <a:buNone/>
              <a:defRPr/>
            </a:pPr>
            <a:r>
              <a:rPr lang="et-EE" dirty="0" smtClean="0">
                <a:solidFill>
                  <a:srgbClr val="FF0000"/>
                </a:solidFill>
              </a:rPr>
              <a:t>KEELED</a:t>
            </a:r>
          </a:p>
        </p:txBody>
      </p:sp>
      <p:sp>
        <p:nvSpPr>
          <p:cNvPr id="15364" name="Sisu kohatäide 3"/>
          <p:cNvSpPr>
            <a:spLocks noGrp="1"/>
          </p:cNvSpPr>
          <p:nvPr>
            <p:ph sz="half" idx="2"/>
          </p:nvPr>
        </p:nvSpPr>
        <p:spPr>
          <a:xfrm>
            <a:off x="179388" y="980728"/>
            <a:ext cx="8820150" cy="2879725"/>
          </a:xfrm>
        </p:spPr>
        <p:txBody>
          <a:bodyPr>
            <a:normAutofit/>
          </a:bodyPr>
          <a:lstStyle/>
          <a:p>
            <a:pPr>
              <a:spcBef>
                <a:spcPts val="600"/>
              </a:spcBef>
              <a:spcAft>
                <a:spcPts val="600"/>
              </a:spcAft>
            </a:pPr>
            <a:r>
              <a:rPr lang="et-EE" sz="2200" b="1" dirty="0" smtClean="0"/>
              <a:t>Pea veebiportaal:  </a:t>
            </a:r>
            <a:r>
              <a:rPr lang="et-EE" sz="2200" b="1" u="sng" dirty="0" smtClean="0">
                <a:hlinkClick r:id="rId3"/>
              </a:rPr>
              <a:t>www.sscw.ee</a:t>
            </a:r>
            <a:endParaRPr lang="et-EE" sz="2200" b="1" u="sng" dirty="0" smtClean="0"/>
          </a:p>
          <a:p>
            <a:pPr eaLnBrk="1" hangingPunct="1">
              <a:spcBef>
                <a:spcPct val="0"/>
              </a:spcBef>
            </a:pPr>
            <a:r>
              <a:rPr lang="et-EE" sz="2200" dirty="0" smtClean="0"/>
              <a:t>Ida-Virumaa Kodanikuüshikonna Foorum </a:t>
            </a:r>
            <a:r>
              <a:rPr lang="et-EE" sz="2200" dirty="0" smtClean="0">
                <a:hlinkClick r:id="rId4"/>
              </a:rPr>
              <a:t>www.foorum2014.sscw.ee</a:t>
            </a:r>
            <a:r>
              <a:rPr lang="et-EE" sz="2200" dirty="0" smtClean="0"/>
              <a:t>  </a:t>
            </a:r>
          </a:p>
          <a:p>
            <a:pPr eaLnBrk="1" hangingPunct="1">
              <a:spcBef>
                <a:spcPct val="0"/>
              </a:spcBef>
            </a:pPr>
            <a:r>
              <a:rPr lang="et-EE" sz="2200" dirty="0" smtClean="0"/>
              <a:t>Projekt “Säästlikkus kui elustiil”  </a:t>
            </a:r>
            <a:r>
              <a:rPr lang="et-EE" sz="2200" dirty="0" smtClean="0">
                <a:hlinkClick r:id="rId5"/>
              </a:rPr>
              <a:t>www.sustainable.sscw.ee</a:t>
            </a:r>
            <a:r>
              <a:rPr lang="et-EE" sz="2200" dirty="0" smtClean="0"/>
              <a:t> </a:t>
            </a:r>
          </a:p>
          <a:p>
            <a:pPr eaLnBrk="1" hangingPunct="1">
              <a:spcBef>
                <a:spcPct val="0"/>
              </a:spcBef>
            </a:pPr>
            <a:r>
              <a:rPr lang="et-EE" sz="2200" dirty="0" smtClean="0"/>
              <a:t>Projekt “Co-management”   </a:t>
            </a:r>
            <a:r>
              <a:rPr lang="et-EE" sz="2200" u="sng" dirty="0" smtClean="0">
                <a:hlinkClick r:id="rId6"/>
              </a:rPr>
              <a:t>http://co-management.sscw.ee</a:t>
            </a:r>
            <a:endParaRPr lang="et-EE" sz="2200" u="sng" dirty="0" smtClean="0"/>
          </a:p>
          <a:p>
            <a:pPr>
              <a:spcBef>
                <a:spcPct val="0"/>
              </a:spcBef>
            </a:pPr>
            <a:r>
              <a:rPr lang="et-EE" sz="2200" dirty="0" smtClean="0"/>
              <a:t>Projekt “Jätkusuutlik tööelu” </a:t>
            </a:r>
            <a:r>
              <a:rPr lang="et-EE" sz="2200" u="sng" dirty="0" smtClean="0">
                <a:hlinkClick r:id="rId7"/>
              </a:rPr>
              <a:t>http://tooelu.sscw.ee</a:t>
            </a:r>
            <a:endParaRPr lang="et-EE" sz="2200" u="sng" dirty="0" smtClean="0"/>
          </a:p>
          <a:p>
            <a:pPr>
              <a:spcBef>
                <a:spcPct val="0"/>
              </a:spcBef>
            </a:pPr>
            <a:r>
              <a:rPr lang="et-EE" sz="2200" dirty="0" smtClean="0"/>
              <a:t>Euroopa Noorte Kohtumine 2011: Jätkusuutlik Areng  </a:t>
            </a:r>
            <a:r>
              <a:rPr lang="et-EE" sz="2200" u="sng" dirty="0" smtClean="0">
                <a:hlinkClick r:id="rId8"/>
              </a:rPr>
              <a:t>ww.eym2011.eu</a:t>
            </a:r>
            <a:r>
              <a:rPr lang="et-EE" sz="2200" dirty="0" smtClean="0"/>
              <a:t> </a:t>
            </a:r>
          </a:p>
          <a:p>
            <a:pPr>
              <a:spcBef>
                <a:spcPct val="0"/>
              </a:spcBef>
            </a:pPr>
            <a:r>
              <a:rPr lang="et-EE" sz="2200" dirty="0" smtClean="0"/>
              <a:t>Projekt „Homne Vabatahtlik“  </a:t>
            </a:r>
            <a:r>
              <a:rPr lang="et-EE" sz="2200" dirty="0" smtClean="0">
                <a:hlinkClick r:id="rId9"/>
              </a:rPr>
              <a:t>http://vabatahtlik2011.sscw.ee/?lang=en</a:t>
            </a:r>
            <a:r>
              <a:rPr lang="et-EE" sz="2200" dirty="0" smtClean="0"/>
              <a:t>   </a:t>
            </a:r>
            <a:endParaRPr lang="et-EE" sz="2200" u="sng" dirty="0" smtClean="0"/>
          </a:p>
        </p:txBody>
      </p:sp>
      <p:pic>
        <p:nvPicPr>
          <p:cNvPr id="15366" name="Picture 8" descr="http://vabatahtlik2011.sscw.ee/extensions/vabatahtlikud_design/images/rus.jpg"/>
          <p:cNvPicPr>
            <a:picLocks noChangeAspect="1" noChangeArrowheads="1"/>
          </p:cNvPicPr>
          <p:nvPr/>
        </p:nvPicPr>
        <p:blipFill>
          <a:blip r:embed="rId10" cstate="print"/>
          <a:srcRect/>
          <a:stretch>
            <a:fillRect/>
          </a:stretch>
        </p:blipFill>
        <p:spPr bwMode="auto">
          <a:xfrm>
            <a:off x="2699792" y="4149080"/>
            <a:ext cx="584200" cy="433388"/>
          </a:xfrm>
          <a:prstGeom prst="rect">
            <a:avLst/>
          </a:prstGeom>
          <a:noFill/>
          <a:ln w="9525">
            <a:noFill/>
            <a:miter lim="800000"/>
            <a:headEnd/>
            <a:tailEnd/>
          </a:ln>
        </p:spPr>
      </p:pic>
      <p:pic>
        <p:nvPicPr>
          <p:cNvPr id="15367" name="Picture 10" descr="C:\Documents and Settings\Irina Golikova\Desktop\eng.jpg"/>
          <p:cNvPicPr>
            <a:picLocks noChangeAspect="1" noChangeArrowheads="1"/>
          </p:cNvPicPr>
          <p:nvPr/>
        </p:nvPicPr>
        <p:blipFill>
          <a:blip r:embed="rId11" cstate="print"/>
          <a:srcRect/>
          <a:stretch>
            <a:fillRect/>
          </a:stretch>
        </p:blipFill>
        <p:spPr bwMode="auto">
          <a:xfrm>
            <a:off x="2987824" y="4581128"/>
            <a:ext cx="554038" cy="427038"/>
          </a:xfrm>
          <a:prstGeom prst="rect">
            <a:avLst/>
          </a:prstGeom>
          <a:noFill/>
          <a:ln w="9525">
            <a:noFill/>
            <a:miter lim="800000"/>
            <a:headEnd/>
            <a:tailEnd/>
          </a:ln>
        </p:spPr>
      </p:pic>
      <p:pic>
        <p:nvPicPr>
          <p:cNvPr id="15368" name="Picture 11" descr="C:\Documents and Settings\Irina Golikova\Desktop\est.jpg"/>
          <p:cNvPicPr>
            <a:picLocks noChangeAspect="1" noChangeArrowheads="1"/>
          </p:cNvPicPr>
          <p:nvPr/>
        </p:nvPicPr>
        <p:blipFill>
          <a:blip r:embed="rId12" cstate="print"/>
          <a:srcRect/>
          <a:stretch>
            <a:fillRect/>
          </a:stretch>
        </p:blipFill>
        <p:spPr bwMode="auto">
          <a:xfrm>
            <a:off x="2699792" y="3717032"/>
            <a:ext cx="525462" cy="403225"/>
          </a:xfrm>
          <a:prstGeom prst="rect">
            <a:avLst/>
          </a:prstGeom>
          <a:noFill/>
          <a:ln w="9525">
            <a:noFill/>
            <a:miter lim="800000"/>
            <a:headEnd/>
            <a:tailEnd/>
          </a:ln>
        </p:spPr>
      </p:pic>
      <p:sp>
        <p:nvSpPr>
          <p:cNvPr id="11" name="Teksti kohatäide 4"/>
          <p:cNvSpPr txBox="1">
            <a:spLocks/>
          </p:cNvSpPr>
          <p:nvPr/>
        </p:nvSpPr>
        <p:spPr bwMode="auto">
          <a:xfrm>
            <a:off x="395288" y="5453534"/>
            <a:ext cx="7777162" cy="639762"/>
          </a:xfrm>
          <a:prstGeom prst="rect">
            <a:avLst/>
          </a:prstGeom>
          <a:noFill/>
          <a:ln w="9525">
            <a:noFill/>
            <a:miter lim="800000"/>
            <a:headEnd/>
            <a:tailEnd/>
          </a:ln>
        </p:spPr>
        <p:txBody>
          <a:bodyPr anchor="b"/>
          <a:lstStyle/>
          <a:p>
            <a:pPr>
              <a:spcBef>
                <a:spcPct val="20000"/>
              </a:spcBef>
              <a:defRPr/>
            </a:pPr>
            <a:r>
              <a:rPr lang="et-EE" sz="2400" b="1" dirty="0">
                <a:solidFill>
                  <a:srgbClr val="FF0000"/>
                </a:solidFill>
              </a:rPr>
              <a:t>LEVITUS</a:t>
            </a:r>
            <a:r>
              <a:rPr lang="en-US" sz="2400" b="1" dirty="0">
                <a:solidFill>
                  <a:srgbClr val="FF0000"/>
                </a:solidFill>
              </a:rPr>
              <a:t>  </a:t>
            </a:r>
            <a:r>
              <a:rPr lang="en-US" sz="2400" b="1" dirty="0">
                <a:solidFill>
                  <a:srgbClr val="FF0000"/>
                </a:solidFill>
                <a:cs typeface="Arial" charset="0"/>
              </a:rPr>
              <a:t>JÄRGMISTE KANALITE KAUDU:</a:t>
            </a:r>
          </a:p>
        </p:txBody>
      </p:sp>
      <p:sp>
        <p:nvSpPr>
          <p:cNvPr id="15370" name="TextBox 11"/>
          <p:cNvSpPr txBox="1">
            <a:spLocks noChangeArrowheads="1"/>
          </p:cNvSpPr>
          <p:nvPr/>
        </p:nvSpPr>
        <p:spPr bwMode="auto">
          <a:xfrm>
            <a:off x="468313" y="6023247"/>
            <a:ext cx="8064500" cy="646113"/>
          </a:xfrm>
          <a:prstGeom prst="rect">
            <a:avLst/>
          </a:prstGeom>
          <a:noFill/>
          <a:ln w="9525">
            <a:noFill/>
            <a:miter lim="800000"/>
            <a:headEnd/>
            <a:tailEnd/>
          </a:ln>
        </p:spPr>
        <p:txBody>
          <a:bodyPr>
            <a:spAutoFit/>
          </a:bodyPr>
          <a:lstStyle/>
          <a:p>
            <a:pPr>
              <a:buFontTx/>
              <a:buChar char="-"/>
            </a:pPr>
            <a:r>
              <a:rPr lang="en-US" dirty="0" smtClean="0"/>
              <a:t> ELEKTROONILISED, UUDISKIRI, TRÜKIMEEDIA,</a:t>
            </a:r>
          </a:p>
          <a:p>
            <a:pPr>
              <a:buFontTx/>
              <a:buChar char="-"/>
            </a:pPr>
            <a:r>
              <a:rPr lang="en-US" dirty="0" smtClean="0"/>
              <a:t> PARTNERITE KONTAKTVÕRGUSTIKUD JA SOTSIAALMEEDIA</a:t>
            </a:r>
            <a:endParaRPr lang="en-US" dirty="0"/>
          </a:p>
        </p:txBody>
      </p:sp>
      <p:sp>
        <p:nvSpPr>
          <p:cNvPr id="14" name="Sisu kohatäide 5"/>
          <p:cNvSpPr txBox="1">
            <a:spLocks/>
          </p:cNvSpPr>
          <p:nvPr/>
        </p:nvSpPr>
        <p:spPr>
          <a:xfrm>
            <a:off x="1619672" y="3717032"/>
            <a:ext cx="5903912" cy="1223962"/>
          </a:xfrm>
          <a:prstGeom prst="rect">
            <a:avLst/>
          </a:prstGeom>
        </p:spPr>
        <p:txBody>
          <a:bodyPr vert="horz">
            <a:noAutofit/>
          </a:bodyPr>
          <a:lstStyle/>
          <a:p>
            <a:pPr marL="457200" marR="0" lvl="0" indent="-457200" algn="l" defTabSz="914400" rtl="0" eaLnBrk="1" fontAlgn="auto" latinLnBrk="0" hangingPunct="1">
              <a:lnSpc>
                <a:spcPct val="100000"/>
              </a:lnSpc>
              <a:spcBef>
                <a:spcPts val="580"/>
              </a:spcBef>
              <a:spcAft>
                <a:spcPts val="0"/>
              </a:spcAft>
              <a:buClr>
                <a:schemeClr val="accent1"/>
              </a:buClr>
              <a:buSzPct val="85000"/>
              <a:buFont typeface="Arial" pitchFamily="34" charset="0"/>
              <a:buNone/>
              <a:tabLst/>
              <a:defRPr/>
            </a:pPr>
            <a:r>
              <a:rPr kumimoji="0" lang="et-EE" sz="2400" b="1" i="0" u="none" strike="noStrike" kern="1200" cap="none" spc="0" normalizeH="0" baseline="0" noProof="0" dirty="0" smtClean="0">
                <a:ln>
                  <a:noFill/>
                </a:ln>
                <a:solidFill>
                  <a:schemeClr val="tx1"/>
                </a:solidFill>
                <a:effectLst/>
                <a:uLnTx/>
                <a:uFillTx/>
                <a:latin typeface="+mn-lt"/>
                <a:ea typeface="+mn-ea"/>
                <a:cs typeface="+mn-cs"/>
              </a:rPr>
              <a:t>EESTI</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endParaRPr kumimoji="0" lang="et-EE"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ts val="580"/>
              </a:spcBef>
              <a:spcAft>
                <a:spcPts val="0"/>
              </a:spcAft>
              <a:buClr>
                <a:schemeClr val="accent1"/>
              </a:buClr>
              <a:buSzPct val="85000"/>
              <a:buFont typeface="Arial" pitchFamily="34" charset="0"/>
              <a:buNone/>
              <a:tabLst/>
              <a:defRPr/>
            </a:pPr>
            <a:r>
              <a:rPr kumimoji="0" lang="et-EE" sz="2400" b="1" i="0" u="none" strike="noStrike" kern="1200" cap="none" spc="0" normalizeH="0" baseline="0" noProof="0" dirty="0" smtClean="0">
                <a:ln>
                  <a:noFill/>
                </a:ln>
                <a:solidFill>
                  <a:schemeClr val="tx1"/>
                </a:solidFill>
                <a:effectLst/>
                <a:uLnTx/>
                <a:uFillTx/>
                <a:latin typeface="+mn-lt"/>
                <a:ea typeface="+mn-ea"/>
                <a:cs typeface="+mn-cs"/>
              </a:rPr>
              <a:t>VENE</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endParaRPr kumimoji="0" lang="et-EE"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ts val="580"/>
              </a:spcBef>
              <a:spcAft>
                <a:spcPts val="0"/>
              </a:spcAft>
              <a:buClr>
                <a:schemeClr val="accent1"/>
              </a:buClr>
              <a:buSzPct val="85000"/>
              <a:buFont typeface="Arial" pitchFamily="34" charset="0"/>
              <a:buNone/>
              <a:tabLst/>
              <a:defRPr/>
            </a:pPr>
            <a:r>
              <a:rPr kumimoji="0" lang="et-EE" sz="2400" b="1" i="0" u="none" strike="noStrike" kern="1200" cap="none" spc="0" normalizeH="0" baseline="0" noProof="0" dirty="0" smtClean="0">
                <a:ln>
                  <a:noFill/>
                </a:ln>
                <a:solidFill>
                  <a:schemeClr val="tx1"/>
                </a:solidFill>
                <a:effectLst/>
                <a:uLnTx/>
                <a:uFillTx/>
                <a:latin typeface="+mn-lt"/>
                <a:ea typeface="+mn-ea"/>
                <a:cs typeface="+mn-cs"/>
              </a:rPr>
              <a:t>INGLISE</a:t>
            </a:r>
            <a:endParaRPr kumimoji="0" lang="et-EE"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Заголовок 1"/>
          <p:cNvSpPr>
            <a:spLocks noGrp="1"/>
          </p:cNvSpPr>
          <p:nvPr>
            <p:ph type="title"/>
          </p:nvPr>
        </p:nvSpPr>
        <p:spPr>
          <a:xfrm>
            <a:off x="914400" y="116632"/>
            <a:ext cx="7772400" cy="850900"/>
          </a:xfrm>
        </p:spPr>
        <p:txBody>
          <a:bodyPr>
            <a:normAutofit/>
          </a:bodyPr>
          <a:lstStyle/>
          <a:p>
            <a:r>
              <a:rPr lang="en-US" sz="4400" b="1" dirty="0" smtClean="0">
                <a:solidFill>
                  <a:srgbClr val="EE8012"/>
                </a:solidFill>
              </a:rPr>
              <a:t>OLEME VALMIS KOOST</a:t>
            </a:r>
            <a:r>
              <a:rPr lang="et-EE" sz="4400" b="1" dirty="0" smtClean="0">
                <a:solidFill>
                  <a:srgbClr val="EE8012"/>
                </a:solidFill>
              </a:rPr>
              <a:t>ÖÖKS!</a:t>
            </a:r>
            <a:endParaRPr lang="en-US" sz="4400" b="1" dirty="0" smtClean="0">
              <a:solidFill>
                <a:srgbClr val="EE8012"/>
              </a:solidFill>
            </a:endParaRPr>
          </a:p>
        </p:txBody>
      </p:sp>
      <p:sp>
        <p:nvSpPr>
          <p:cNvPr id="5" name="Содержимое 4"/>
          <p:cNvSpPr>
            <a:spLocks noGrp="1"/>
          </p:cNvSpPr>
          <p:nvPr>
            <p:ph sz="quarter" idx="1"/>
          </p:nvPr>
        </p:nvSpPr>
        <p:spPr>
          <a:xfrm>
            <a:off x="251520" y="764704"/>
            <a:ext cx="8362950" cy="5399087"/>
          </a:xfrm>
        </p:spPr>
        <p:txBody>
          <a:bodyPr>
            <a:normAutofit/>
          </a:bodyPr>
          <a:lstStyle/>
          <a:p>
            <a:pPr eaLnBrk="1" hangingPunct="1">
              <a:buFont typeface="Arial" charset="0"/>
              <a:buNone/>
              <a:defRPr/>
            </a:pPr>
            <a:endParaRPr lang="et-EE" sz="1600" b="1" dirty="0" smtClean="0"/>
          </a:p>
          <a:p>
            <a:pPr>
              <a:buNone/>
              <a:defRPr/>
            </a:pPr>
            <a:r>
              <a:rPr lang="et-EE" sz="3400" b="1" dirty="0" smtClean="0"/>
              <a:t>MTÜ Sillamäe Lastekaitse Ühing</a:t>
            </a:r>
          </a:p>
          <a:p>
            <a:pPr>
              <a:lnSpc>
                <a:spcPct val="150000"/>
              </a:lnSpc>
              <a:defRPr/>
            </a:pPr>
            <a:r>
              <a:rPr lang="et-EE" b="1" dirty="0" smtClean="0">
                <a:effectLst>
                  <a:outerShdw blurRad="38100" dist="38100" dir="2700000" algn="tl">
                    <a:srgbClr val="000000">
                      <a:alpha val="43137"/>
                    </a:srgbClr>
                  </a:outerShdw>
                </a:effectLst>
              </a:rPr>
              <a:t>Viru 22a-11, Sillamäe 40232 </a:t>
            </a:r>
          </a:p>
          <a:p>
            <a:pPr>
              <a:lnSpc>
                <a:spcPct val="150000"/>
              </a:lnSpc>
              <a:defRPr/>
            </a:pPr>
            <a:r>
              <a:rPr lang="et-EE" b="1" dirty="0" smtClean="0">
                <a:effectLst>
                  <a:outerShdw blurRad="38100" dist="38100" dir="2700000" algn="tl">
                    <a:srgbClr val="000000">
                      <a:alpha val="43137"/>
                    </a:srgbClr>
                  </a:outerShdw>
                </a:effectLst>
              </a:rPr>
              <a:t>Ida-Virumaa, Eesti</a:t>
            </a:r>
          </a:p>
          <a:p>
            <a:pPr>
              <a:lnSpc>
                <a:spcPct val="150000"/>
              </a:lnSpc>
              <a:defRPr/>
            </a:pPr>
            <a:r>
              <a:rPr lang="et-EE" b="1" dirty="0" smtClean="0">
                <a:effectLst>
                  <a:outerShdw blurRad="38100" dist="38100" dir="2700000" algn="tl">
                    <a:srgbClr val="000000">
                      <a:alpha val="43137"/>
                    </a:srgbClr>
                  </a:outerShdw>
                </a:effectLst>
              </a:rPr>
              <a:t>Fax: +372 6250059 </a:t>
            </a:r>
          </a:p>
          <a:p>
            <a:pPr>
              <a:lnSpc>
                <a:spcPct val="150000"/>
              </a:lnSpc>
              <a:defRPr/>
            </a:pPr>
            <a:r>
              <a:rPr lang="et-EE" b="1" dirty="0" smtClean="0">
                <a:effectLst>
                  <a:outerShdw blurRad="38100" dist="38100" dir="2700000" algn="tl">
                    <a:srgbClr val="000000">
                      <a:alpha val="43137"/>
                    </a:srgbClr>
                  </a:outerShdw>
                </a:effectLst>
              </a:rPr>
              <a:t>Tel: +372 55602993, 53417810</a:t>
            </a:r>
          </a:p>
          <a:p>
            <a:pPr>
              <a:lnSpc>
                <a:spcPct val="150000"/>
              </a:lnSpc>
              <a:defRPr/>
            </a:pPr>
            <a:r>
              <a:rPr lang="et-EE" b="1" dirty="0" smtClean="0">
                <a:effectLst>
                  <a:outerShdw blurRad="38100" dist="38100" dir="2700000" algn="tl">
                    <a:srgbClr val="000000">
                      <a:alpha val="43137"/>
                    </a:srgbClr>
                  </a:outerShdw>
                </a:effectLst>
              </a:rPr>
              <a:t>E-mail: </a:t>
            </a:r>
            <a:r>
              <a:rPr lang="et-EE" b="1" dirty="0" smtClean="0">
                <a:hlinkClick r:id="rId2"/>
              </a:rPr>
              <a:t>info@sscw.ee</a:t>
            </a:r>
            <a:endParaRPr lang="et-EE" b="1" dirty="0" smtClean="0"/>
          </a:p>
          <a:p>
            <a:pPr>
              <a:lnSpc>
                <a:spcPct val="150000"/>
              </a:lnSpc>
              <a:defRPr/>
            </a:pPr>
            <a:r>
              <a:rPr lang="et-EE" b="1" dirty="0" smtClean="0">
                <a:effectLst>
                  <a:outerShdw blurRad="38100" dist="38100" dir="2700000" algn="tl">
                    <a:srgbClr val="000000">
                      <a:alpha val="43137"/>
                    </a:srgbClr>
                  </a:outerShdw>
                </a:effectLst>
              </a:rPr>
              <a:t>Web: </a:t>
            </a:r>
            <a:r>
              <a:rPr lang="et-EE" b="1" dirty="0" smtClean="0">
                <a:hlinkClick r:id="rId3"/>
              </a:rPr>
              <a:t>www.sscw.ee</a:t>
            </a:r>
            <a:endParaRPr lang="et-EE" b="1" dirty="0" smtClean="0">
              <a:effectLst>
                <a:outerShdw blurRad="38100" dist="38100" dir="2700000" algn="tl">
                  <a:srgbClr val="C0C0C0"/>
                </a:outerShdw>
              </a:effectLst>
            </a:endParaRPr>
          </a:p>
        </p:txBody>
      </p:sp>
      <p:pic>
        <p:nvPicPr>
          <p:cNvPr id="1027" name="Picture 3" descr="C:\Users\hp\AppData\Roaming\Skype\basilikius\media_messaging\media_cache\i11^cimgpsh_orig.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20072" y="3645024"/>
            <a:ext cx="3091805" cy="3104222"/>
          </a:xfrm>
          <a:prstGeom prst="rect">
            <a:avLst/>
          </a:prstGeom>
          <a:noFill/>
        </p:spPr>
      </p:pic>
      <p:pic>
        <p:nvPicPr>
          <p:cNvPr id="1028" name="Picture 4" descr="C:\Users\hp\Desktop\SSCW pildid veebile avaleht\SSCW_mark.jpg"/>
          <p:cNvPicPr>
            <a:picLocks noChangeAspect="1" noChangeArrowheads="1"/>
          </p:cNvPicPr>
          <p:nvPr/>
        </p:nvPicPr>
        <p:blipFill>
          <a:blip r:embed="rId5" cstate="print"/>
          <a:srcRect/>
          <a:stretch>
            <a:fillRect/>
          </a:stretch>
        </p:blipFill>
        <p:spPr bwMode="auto">
          <a:xfrm>
            <a:off x="6156176" y="1268760"/>
            <a:ext cx="2743200" cy="238963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ubtitle 1"/>
          <p:cNvSpPr>
            <a:spLocks noGrp="1"/>
          </p:cNvSpPr>
          <p:nvPr>
            <p:ph type="subTitle" idx="1"/>
          </p:nvPr>
        </p:nvSpPr>
        <p:spPr/>
        <p:txBody>
          <a:bodyPr/>
          <a:lstStyle/>
          <a:p>
            <a:r>
              <a:rPr lang="et-EE" dirty="0" smtClean="0"/>
              <a:t>Sillamäe Lastekaitse Ühing</a:t>
            </a:r>
            <a:endParaRPr lang="ru-RU" dirty="0" smtClean="0"/>
          </a:p>
          <a:p>
            <a:r>
              <a:rPr lang="ru-RU" dirty="0" smtClean="0"/>
              <a:t>26.09.2015 </a:t>
            </a:r>
            <a:endParaRPr lang="et-EE" dirty="0" smtClean="0"/>
          </a:p>
        </p:txBody>
      </p:sp>
      <p:sp>
        <p:nvSpPr>
          <p:cNvPr id="17411" name="Title 2"/>
          <p:cNvSpPr>
            <a:spLocks noGrp="1"/>
          </p:cNvSpPr>
          <p:nvPr>
            <p:ph type="ctrTitle"/>
          </p:nvPr>
        </p:nvSpPr>
        <p:spPr>
          <a:xfrm>
            <a:off x="457200" y="1506538"/>
            <a:ext cx="8229600" cy="1470025"/>
          </a:xfrm>
        </p:spPr>
        <p:txBody>
          <a:bodyPr/>
          <a:lstStyle/>
          <a:p>
            <a:r>
              <a:rPr lang="fi-FI" dirty="0" smtClean="0"/>
              <a:t>Teadlik ja Salliv noor kodanik</a:t>
            </a:r>
            <a:endParaRPr lang="et-EE"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ealkiri 1"/>
          <p:cNvSpPr>
            <a:spLocks noGrp="1"/>
          </p:cNvSpPr>
          <p:nvPr>
            <p:ph type="title"/>
          </p:nvPr>
        </p:nvSpPr>
        <p:spPr>
          <a:xfrm>
            <a:off x="457200" y="203200"/>
            <a:ext cx="8229600" cy="922338"/>
          </a:xfrm>
        </p:spPr>
        <p:txBody>
          <a:bodyPr/>
          <a:lstStyle/>
          <a:p>
            <a:pPr eaLnBrk="1" hangingPunct="1"/>
            <a:r>
              <a:rPr lang="et-EE" b="1" dirty="0" smtClean="0">
                <a:solidFill>
                  <a:srgbClr val="EE8012"/>
                </a:solidFill>
              </a:rPr>
              <a:t>KOOLITUSTÖÖ </a:t>
            </a:r>
          </a:p>
        </p:txBody>
      </p:sp>
      <p:sp>
        <p:nvSpPr>
          <p:cNvPr id="4099" name="Teksti kohatäide 2"/>
          <p:cNvSpPr>
            <a:spLocks noGrp="1"/>
          </p:cNvSpPr>
          <p:nvPr>
            <p:ph type="body" idx="1"/>
          </p:nvPr>
        </p:nvSpPr>
        <p:spPr>
          <a:xfrm>
            <a:off x="457200" y="1204913"/>
            <a:ext cx="4040188" cy="639762"/>
          </a:xfrm>
        </p:spPr>
        <p:txBody>
          <a:bodyPr/>
          <a:lstStyle/>
          <a:p>
            <a:pPr eaLnBrk="1" fontAlgn="auto" hangingPunct="1">
              <a:spcBef>
                <a:spcPts val="580"/>
              </a:spcBef>
              <a:spcAft>
                <a:spcPts val="0"/>
              </a:spcAft>
              <a:buFont typeface="Wingdings 2"/>
              <a:buNone/>
              <a:defRPr/>
            </a:pPr>
            <a:r>
              <a:rPr lang="et-EE" sz="2800" dirty="0" smtClean="0">
                <a:solidFill>
                  <a:srgbClr val="FF0000"/>
                </a:solidFill>
              </a:rPr>
              <a:t>LAI TEEMAVALIK</a:t>
            </a:r>
          </a:p>
        </p:txBody>
      </p:sp>
      <p:sp>
        <p:nvSpPr>
          <p:cNvPr id="4101" name="Teksti kohatäide 4"/>
          <p:cNvSpPr>
            <a:spLocks noGrp="1"/>
          </p:cNvSpPr>
          <p:nvPr>
            <p:ph type="body" sz="half" idx="3"/>
          </p:nvPr>
        </p:nvSpPr>
        <p:spPr>
          <a:xfrm>
            <a:off x="4645025" y="1196975"/>
            <a:ext cx="4041775" cy="639763"/>
          </a:xfrm>
        </p:spPr>
        <p:txBody>
          <a:bodyPr/>
          <a:lstStyle/>
          <a:p>
            <a:pPr eaLnBrk="1" fontAlgn="auto" hangingPunct="1">
              <a:spcBef>
                <a:spcPts val="580"/>
              </a:spcBef>
              <a:spcAft>
                <a:spcPts val="0"/>
              </a:spcAft>
              <a:buFont typeface="Wingdings 2"/>
              <a:buNone/>
              <a:defRPr/>
            </a:pPr>
            <a:r>
              <a:rPr lang="et-EE" sz="2800" dirty="0" smtClean="0">
                <a:solidFill>
                  <a:srgbClr val="FF0000"/>
                </a:solidFill>
              </a:rPr>
              <a:t>ASUKOH</a:t>
            </a:r>
            <a:r>
              <a:rPr lang="en-US" sz="2800" dirty="0" smtClean="0">
                <a:solidFill>
                  <a:srgbClr val="FF0000"/>
                </a:solidFill>
              </a:rPr>
              <a:t>AD</a:t>
            </a:r>
            <a:endParaRPr lang="et-EE" dirty="0" smtClean="0">
              <a:solidFill>
                <a:srgbClr val="FF0000"/>
              </a:solidFill>
            </a:endParaRPr>
          </a:p>
        </p:txBody>
      </p:sp>
      <p:sp>
        <p:nvSpPr>
          <p:cNvPr id="4100" name="Sisu kohatäide 3"/>
          <p:cNvSpPr>
            <a:spLocks noGrp="1"/>
          </p:cNvSpPr>
          <p:nvPr>
            <p:ph sz="half" idx="2"/>
          </p:nvPr>
        </p:nvSpPr>
        <p:spPr>
          <a:xfrm>
            <a:off x="468313" y="2133600"/>
            <a:ext cx="4040187" cy="4247728"/>
          </a:xfrm>
        </p:spPr>
        <p:txBody>
          <a:bodyPr>
            <a:normAutofit fontScale="77500" lnSpcReduction="20000"/>
          </a:bodyPr>
          <a:lstStyle/>
          <a:p>
            <a:pPr>
              <a:defRPr/>
            </a:pPr>
            <a:r>
              <a:rPr lang="et-EE" sz="2800" dirty="0" smtClean="0"/>
              <a:t>Lapste õigused</a:t>
            </a:r>
            <a:r>
              <a:rPr lang="en-US" sz="2800" dirty="0" smtClean="0"/>
              <a:t>;</a:t>
            </a:r>
            <a:endParaRPr lang="et-EE" sz="2800" dirty="0" smtClean="0"/>
          </a:p>
          <a:p>
            <a:pPr marL="274320" indent="-274320" eaLnBrk="1" fontAlgn="auto" hangingPunct="1">
              <a:spcBef>
                <a:spcPts val="580"/>
              </a:spcBef>
              <a:spcAft>
                <a:spcPts val="0"/>
              </a:spcAft>
              <a:buFont typeface="Wingdings 2"/>
              <a:buChar char=""/>
              <a:defRPr/>
            </a:pPr>
            <a:r>
              <a:rPr lang="et-EE" sz="2800" dirty="0" smtClean="0"/>
              <a:t>Kriisist väljapääs</a:t>
            </a:r>
            <a:r>
              <a:rPr lang="en-US" sz="2800" dirty="0" smtClean="0"/>
              <a:t>;</a:t>
            </a:r>
            <a:endParaRPr lang="et-EE" sz="2800" dirty="0" smtClean="0"/>
          </a:p>
          <a:p>
            <a:pPr marL="274320" indent="-274320" eaLnBrk="1" fontAlgn="auto" hangingPunct="1">
              <a:spcBef>
                <a:spcPts val="580"/>
              </a:spcBef>
              <a:spcAft>
                <a:spcPts val="0"/>
              </a:spcAft>
              <a:buFont typeface="Wingdings 2"/>
              <a:buChar char=""/>
              <a:defRPr/>
            </a:pPr>
            <a:r>
              <a:rPr lang="et-EE" sz="2800" dirty="0" smtClean="0"/>
              <a:t>Eestkoste</a:t>
            </a:r>
            <a:r>
              <a:rPr lang="en-US" sz="2800" dirty="0" smtClean="0"/>
              <a:t>;</a:t>
            </a:r>
            <a:endParaRPr lang="et-EE" sz="2800" dirty="0" smtClean="0"/>
          </a:p>
          <a:p>
            <a:pPr marL="274320" indent="-274320" eaLnBrk="1" fontAlgn="auto" hangingPunct="1">
              <a:spcBef>
                <a:spcPts val="580"/>
              </a:spcBef>
              <a:spcAft>
                <a:spcPts val="0"/>
              </a:spcAft>
              <a:buFont typeface="Wingdings 2"/>
              <a:buChar char=""/>
              <a:defRPr/>
            </a:pPr>
            <a:r>
              <a:rPr lang="et-EE" sz="2800" dirty="0" smtClean="0"/>
              <a:t>Kodanikuharidus</a:t>
            </a:r>
            <a:r>
              <a:rPr lang="en-US" sz="2800" dirty="0" smtClean="0"/>
              <a:t>; </a:t>
            </a:r>
            <a:endParaRPr lang="et-EE" sz="2800" dirty="0" smtClean="0"/>
          </a:p>
          <a:p>
            <a:pPr marL="274320" indent="-274320" eaLnBrk="1" fontAlgn="auto" hangingPunct="1">
              <a:spcBef>
                <a:spcPts val="580"/>
              </a:spcBef>
              <a:spcAft>
                <a:spcPts val="0"/>
              </a:spcAft>
              <a:buFont typeface="Wingdings 2"/>
              <a:buChar char=""/>
              <a:defRPr/>
            </a:pPr>
            <a:r>
              <a:rPr lang="et-EE" sz="2800" dirty="0" smtClean="0"/>
              <a:t>Pere vägivald</a:t>
            </a:r>
            <a:r>
              <a:rPr lang="en-US" sz="2800" dirty="0" smtClean="0"/>
              <a:t>;</a:t>
            </a:r>
          </a:p>
          <a:p>
            <a:pPr marL="274320" indent="-274320" eaLnBrk="1" fontAlgn="auto" hangingPunct="1">
              <a:spcBef>
                <a:spcPts val="580"/>
              </a:spcBef>
              <a:spcAft>
                <a:spcPts val="0"/>
              </a:spcAft>
              <a:buFont typeface="Wingdings 2"/>
              <a:buChar char=""/>
              <a:defRPr/>
            </a:pPr>
            <a:r>
              <a:rPr lang="en-US" sz="2800" dirty="0" err="1" smtClean="0"/>
              <a:t>Kiusamine</a:t>
            </a:r>
            <a:r>
              <a:rPr lang="en-US" sz="2800" dirty="0" smtClean="0"/>
              <a:t> </a:t>
            </a:r>
            <a:r>
              <a:rPr lang="en-US" sz="2800" dirty="0" err="1" smtClean="0"/>
              <a:t>koolis</a:t>
            </a:r>
            <a:r>
              <a:rPr lang="en-US" sz="2800" dirty="0" smtClean="0"/>
              <a:t>;</a:t>
            </a:r>
            <a:endParaRPr lang="et-EE" sz="2800" dirty="0" smtClean="0"/>
          </a:p>
          <a:p>
            <a:pPr marL="274320" indent="-274320" eaLnBrk="1" fontAlgn="auto" hangingPunct="1">
              <a:spcBef>
                <a:spcPts val="580"/>
              </a:spcBef>
              <a:spcAft>
                <a:spcPts val="0"/>
              </a:spcAft>
              <a:buFont typeface="Wingdings 2"/>
              <a:buChar char=""/>
              <a:defRPr/>
            </a:pPr>
            <a:r>
              <a:rPr lang="et-EE" sz="2800" dirty="0" smtClean="0"/>
              <a:t>Vabatahtlik tegevus</a:t>
            </a:r>
            <a:r>
              <a:rPr lang="en-US" sz="2800" dirty="0" smtClean="0"/>
              <a:t>; </a:t>
            </a:r>
          </a:p>
          <a:p>
            <a:pPr marL="274320" indent="-274320" eaLnBrk="1" fontAlgn="auto" hangingPunct="1">
              <a:spcBef>
                <a:spcPts val="580"/>
              </a:spcBef>
              <a:spcAft>
                <a:spcPts val="0"/>
              </a:spcAft>
              <a:buFont typeface="Wingdings 2"/>
              <a:buChar char=""/>
              <a:defRPr/>
            </a:pPr>
            <a:r>
              <a:rPr lang="en-US" sz="2800" dirty="0" smtClean="0"/>
              <a:t>L</a:t>
            </a:r>
            <a:r>
              <a:rPr lang="et-EE" sz="2800" dirty="0" smtClean="0"/>
              <a:t>õimumine</a:t>
            </a:r>
            <a:r>
              <a:rPr lang="en-US" sz="2800" dirty="0" smtClean="0"/>
              <a:t>;</a:t>
            </a:r>
            <a:endParaRPr lang="et-EE" sz="2800" dirty="0" smtClean="0"/>
          </a:p>
          <a:p>
            <a:pPr marL="274320" indent="-274320" eaLnBrk="1" fontAlgn="auto" hangingPunct="1">
              <a:spcBef>
                <a:spcPts val="580"/>
              </a:spcBef>
              <a:spcAft>
                <a:spcPts val="0"/>
              </a:spcAft>
              <a:buFont typeface="Wingdings 2"/>
              <a:buChar char=""/>
              <a:defRPr/>
            </a:pPr>
            <a:r>
              <a:rPr lang="et-EE" sz="2800" dirty="0" smtClean="0"/>
              <a:t>Tööelu ja Haridus</a:t>
            </a:r>
            <a:r>
              <a:rPr lang="en-US" sz="2800" dirty="0" smtClean="0"/>
              <a:t>;</a:t>
            </a:r>
            <a:r>
              <a:rPr lang="et-EE" sz="2800" dirty="0" smtClean="0"/>
              <a:t> </a:t>
            </a:r>
          </a:p>
          <a:p>
            <a:pPr>
              <a:defRPr/>
            </a:pPr>
            <a:r>
              <a:rPr lang="et-EE" sz="2800" dirty="0" smtClean="0"/>
              <a:t>Keskonnakaitse</a:t>
            </a:r>
            <a:r>
              <a:rPr lang="en-US" sz="2800" dirty="0" smtClean="0"/>
              <a:t>;</a:t>
            </a:r>
            <a:endParaRPr lang="et-EE" sz="2800" dirty="0" smtClean="0"/>
          </a:p>
          <a:p>
            <a:pPr>
              <a:defRPr/>
            </a:pPr>
            <a:r>
              <a:rPr lang="et-EE" sz="2800" dirty="0" smtClean="0"/>
              <a:t>Rahvusvaheline koostöö</a:t>
            </a:r>
            <a:r>
              <a:rPr lang="en-US" sz="2800" dirty="0" smtClean="0"/>
              <a:t> ;</a:t>
            </a:r>
            <a:endParaRPr lang="et-EE" sz="2800" dirty="0" smtClean="0"/>
          </a:p>
          <a:p>
            <a:pPr marL="274320" indent="-274320" eaLnBrk="1" fontAlgn="auto" hangingPunct="1">
              <a:spcBef>
                <a:spcPts val="580"/>
              </a:spcBef>
              <a:spcAft>
                <a:spcPts val="0"/>
              </a:spcAft>
              <a:buFont typeface="Wingdings 2"/>
              <a:buChar char=""/>
              <a:defRPr/>
            </a:pPr>
            <a:r>
              <a:rPr lang="et-EE" sz="2800" dirty="0" smtClean="0"/>
              <a:t>Ja muu...</a:t>
            </a:r>
          </a:p>
        </p:txBody>
      </p:sp>
      <p:sp>
        <p:nvSpPr>
          <p:cNvPr id="4102" name="Sisu kohatäide 5"/>
          <p:cNvSpPr>
            <a:spLocks noGrp="1"/>
          </p:cNvSpPr>
          <p:nvPr>
            <p:ph sz="half" idx="4"/>
          </p:nvPr>
        </p:nvSpPr>
        <p:spPr>
          <a:xfrm>
            <a:off x="4572000" y="2060575"/>
            <a:ext cx="4572000" cy="3951288"/>
          </a:xfrm>
        </p:spPr>
        <p:txBody>
          <a:bodyPr>
            <a:normAutofit fontScale="92500" lnSpcReduction="10000"/>
          </a:bodyPr>
          <a:lstStyle/>
          <a:p>
            <a:pPr marL="274320" indent="-274320" eaLnBrk="1" fontAlgn="auto" hangingPunct="1">
              <a:spcBef>
                <a:spcPts val="580"/>
              </a:spcBef>
              <a:spcAft>
                <a:spcPts val="0"/>
              </a:spcAft>
              <a:buFont typeface="Wingdings 2"/>
              <a:buChar char=""/>
              <a:defRPr/>
            </a:pPr>
            <a:r>
              <a:rPr lang="et-EE" sz="3200" dirty="0" smtClean="0"/>
              <a:t>KOOLIDES</a:t>
            </a:r>
          </a:p>
          <a:p>
            <a:pPr marL="274320" indent="-274320" eaLnBrk="1" fontAlgn="auto" hangingPunct="1">
              <a:spcBef>
                <a:spcPts val="580"/>
              </a:spcBef>
              <a:spcAft>
                <a:spcPts val="0"/>
              </a:spcAft>
              <a:buFont typeface="Wingdings 2"/>
              <a:buChar char=""/>
              <a:defRPr/>
            </a:pPr>
            <a:r>
              <a:rPr lang="et-EE" sz="3200" dirty="0" smtClean="0"/>
              <a:t>NOORTE-KESKUSTES</a:t>
            </a:r>
            <a:endParaRPr lang="en-US" sz="3200" dirty="0" smtClean="0"/>
          </a:p>
          <a:p>
            <a:pPr marL="274320" indent="-274320" eaLnBrk="1" fontAlgn="auto" hangingPunct="1">
              <a:spcBef>
                <a:spcPts val="580"/>
              </a:spcBef>
              <a:spcAft>
                <a:spcPts val="0"/>
              </a:spcAft>
              <a:buFont typeface="Wingdings 2"/>
              <a:buChar char=""/>
              <a:defRPr/>
            </a:pPr>
            <a:r>
              <a:rPr lang="et-EE" sz="3200" dirty="0" smtClean="0"/>
              <a:t>ÜLIKOOLIDES</a:t>
            </a:r>
          </a:p>
          <a:p>
            <a:pPr marL="274320" indent="-274320" eaLnBrk="1" fontAlgn="auto" hangingPunct="1">
              <a:spcBef>
                <a:spcPts val="580"/>
              </a:spcBef>
              <a:spcAft>
                <a:spcPts val="0"/>
              </a:spcAft>
              <a:buFont typeface="Wingdings 2"/>
              <a:buChar char=""/>
              <a:defRPr/>
            </a:pPr>
            <a:r>
              <a:rPr lang="et-EE" sz="3200" dirty="0" smtClean="0"/>
              <a:t>KOHALIKES OMAVALITSUSTES</a:t>
            </a:r>
          </a:p>
          <a:p>
            <a:pPr marL="274320" indent="-274320" eaLnBrk="1" fontAlgn="auto" hangingPunct="1">
              <a:spcBef>
                <a:spcPts val="580"/>
              </a:spcBef>
              <a:spcAft>
                <a:spcPts val="0"/>
              </a:spcAft>
              <a:buFont typeface="Wingdings 2"/>
              <a:buChar char=""/>
              <a:defRPr/>
            </a:pPr>
            <a:r>
              <a:rPr lang="en-US" sz="3200" dirty="0" smtClean="0"/>
              <a:t>MT</a:t>
            </a:r>
            <a:r>
              <a:rPr lang="et-EE" sz="3200" dirty="0" smtClean="0"/>
              <a:t>Üdes </a:t>
            </a:r>
            <a:r>
              <a:rPr lang="ru-RU" sz="3200" dirty="0" smtClean="0"/>
              <a:t>+ </a:t>
            </a:r>
            <a:r>
              <a:rPr lang="et-EE" sz="3200" dirty="0" smtClean="0"/>
              <a:t>ÄRI firmades</a:t>
            </a:r>
            <a:endParaRPr lang="en-US" sz="3200" dirty="0" smtClean="0"/>
          </a:p>
          <a:p>
            <a:pPr marL="274320" indent="-274320" eaLnBrk="1" fontAlgn="auto" hangingPunct="1">
              <a:spcBef>
                <a:spcPts val="580"/>
              </a:spcBef>
              <a:spcAft>
                <a:spcPts val="0"/>
              </a:spcAft>
              <a:buFont typeface="Wingdings 2"/>
              <a:buChar char=""/>
              <a:defRPr/>
            </a:pPr>
            <a:r>
              <a:rPr lang="et-EE" sz="3200" dirty="0" smtClean="0"/>
              <a:t>VÄLISMAAL</a:t>
            </a:r>
          </a:p>
          <a:p>
            <a:pPr>
              <a:defRPr/>
            </a:pPr>
            <a:r>
              <a:rPr lang="et-EE" sz="3200" dirty="0" smtClean="0"/>
              <a:t>JA MUJAL</a:t>
            </a:r>
            <a:endParaRPr lang="en-US" sz="3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t-EE" b="1" dirty="0" smtClean="0"/>
              <a:t>Projekti eesmärk</a:t>
            </a:r>
            <a:endParaRPr lang="et-EE" dirty="0" smtClean="0"/>
          </a:p>
        </p:txBody>
      </p:sp>
      <p:sp>
        <p:nvSpPr>
          <p:cNvPr id="18435" name="Content Placeholder 2"/>
          <p:cNvSpPr>
            <a:spLocks noGrp="1"/>
          </p:cNvSpPr>
          <p:nvPr>
            <p:ph sz="quarter" idx="1"/>
          </p:nvPr>
        </p:nvSpPr>
        <p:spPr/>
        <p:txBody>
          <a:bodyPr/>
          <a:lstStyle/>
          <a:p>
            <a:pPr algn="just"/>
            <a:r>
              <a:rPr lang="et-EE" sz="2400" b="1" dirty="0" smtClean="0"/>
              <a:t>Projekti eesmärgiks </a:t>
            </a:r>
            <a:r>
              <a:rPr lang="et-EE" sz="2400" dirty="0" smtClean="0"/>
              <a:t>on tutvustada noortele nende võimalusi nii oma kogukonna kui ka kogu riigi tegevuses kaasarääkimises ning õpetada ja julgustada noori oma ideid täiustama ja ellu viima.</a:t>
            </a:r>
          </a:p>
          <a:p>
            <a:pPr algn="just"/>
            <a:r>
              <a:rPr lang="et-EE" sz="2400" dirty="0" smtClean="0"/>
              <a:t> Arutleda koos kriitiliselt teemal Eesti kodanikuks olemine ja leida potentsiaalselt efektiivseid väljundeid aktiivseks kodanikuks olemisel. Propageerida avatumat suhtumist multikultuursesse ühiskonda noorte ja vanemate seas, teadvustada erinevaid olemasolevaid probleeme ning otsida neile lahendusi. Ning ühe olulise eesmärgina edendada ühiskonnas nn peer-to-peer hariduse osakaalu ja tähtsust. </a:t>
            </a:r>
          </a:p>
          <a:p>
            <a:pPr algn="just"/>
            <a:r>
              <a:rPr lang="et-EE" sz="2400" dirty="0" smtClean="0"/>
              <a:t>Eesmärgiks on luua ja haarata noorte nägemus kodakondsusest kui mõistest ja institutsioonist ning efektiivsest multikultuursest ühiskonnast, mis Eesti paratamatult on.</a:t>
            </a:r>
            <a:endParaRPr lang="ru-RU" sz="24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t-EE" b="1" dirty="0" smtClean="0"/>
              <a:t>Tegevused</a:t>
            </a:r>
          </a:p>
        </p:txBody>
      </p:sp>
      <p:sp>
        <p:nvSpPr>
          <p:cNvPr id="19459" name="Content Placeholder 2"/>
          <p:cNvSpPr>
            <a:spLocks noGrp="1"/>
          </p:cNvSpPr>
          <p:nvPr>
            <p:ph sz="quarter" idx="1"/>
          </p:nvPr>
        </p:nvSpPr>
        <p:spPr>
          <a:xfrm>
            <a:off x="914400" y="1665312"/>
            <a:ext cx="7772400" cy="4572000"/>
          </a:xfrm>
        </p:spPr>
        <p:txBody>
          <a:bodyPr/>
          <a:lstStyle/>
          <a:p>
            <a:r>
              <a:rPr lang="et-EE" sz="2400" b="1" dirty="0" smtClean="0"/>
              <a:t>Essee ja fotokonkurss</a:t>
            </a:r>
            <a:r>
              <a:rPr lang="et-EE" sz="2400" dirty="0" smtClean="0"/>
              <a:t> kuhu on oodatud osalema erinevas vanuseklassis noored. (September - November) </a:t>
            </a:r>
          </a:p>
          <a:p>
            <a:r>
              <a:rPr lang="et-EE" sz="2400" b="1" dirty="0" smtClean="0"/>
              <a:t>Raamatu </a:t>
            </a:r>
            <a:r>
              <a:rPr lang="et-EE" sz="2400" dirty="0" smtClean="0"/>
              <a:t>(kogumiku) valmistamine ja  avaldamine „Tolerantne ja teadlik noor“, tolerantsust ja kodakondsust käsitleval teemal. (September - November) </a:t>
            </a:r>
          </a:p>
          <a:p>
            <a:r>
              <a:rPr lang="et-EE" sz="2400" dirty="0" smtClean="0"/>
              <a:t>1 </a:t>
            </a:r>
            <a:r>
              <a:rPr lang="et-EE" sz="2400" b="1" dirty="0" smtClean="0"/>
              <a:t>Seminar</a:t>
            </a:r>
            <a:r>
              <a:rPr lang="et-EE" sz="2400" dirty="0" smtClean="0"/>
              <a:t>: Narvas (25. Septembril 2015) </a:t>
            </a:r>
          </a:p>
          <a:p>
            <a:r>
              <a:rPr lang="et-EE" sz="2400" b="1" dirty="0" smtClean="0"/>
              <a:t>Noortefoorum </a:t>
            </a:r>
            <a:r>
              <a:rPr lang="et-EE" sz="2400" dirty="0" smtClean="0"/>
              <a:t>korraldamine koostöös koolide ja noorteorganisatsioonidega ning koostöö partneritega (TÜNK, Noorekeskused, Rajaleidja, Kultuuriministeerium, erinevad eksperdid) -24.11.2015 Narva Kolledžis)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t-EE" b="1" dirty="0" smtClean="0"/>
              <a:t>Esseekonkursi tingimused:</a:t>
            </a:r>
            <a:endParaRPr lang="et-EE" dirty="0"/>
          </a:p>
        </p:txBody>
      </p:sp>
      <p:sp>
        <p:nvSpPr>
          <p:cNvPr id="20483" name="Content Placeholder 2"/>
          <p:cNvSpPr>
            <a:spLocks noGrp="1"/>
          </p:cNvSpPr>
          <p:nvPr>
            <p:ph sz="quarter" idx="1"/>
          </p:nvPr>
        </p:nvSpPr>
        <p:spPr/>
        <p:txBody>
          <a:bodyPr/>
          <a:lstStyle/>
          <a:p>
            <a:r>
              <a:rPr lang="et-EE" sz="2800" dirty="0" smtClean="0"/>
              <a:t>Essee esitada trükitult; (</a:t>
            </a:r>
            <a:r>
              <a:rPr lang="et-EE" sz="2800" b="1" i="1" dirty="0" smtClean="0"/>
              <a:t>Teemal: kultuuridevaheline dialoog ja kodanikuaktiivsus minu kogukonnas</a:t>
            </a:r>
            <a:r>
              <a:rPr lang="et-EE" sz="2800" dirty="0" smtClean="0"/>
              <a:t>)</a:t>
            </a:r>
            <a:endParaRPr lang="en-GB" sz="2800" dirty="0" smtClean="0"/>
          </a:p>
          <a:p>
            <a:r>
              <a:rPr lang="et-EE" sz="2800" dirty="0" smtClean="0"/>
              <a:t>Essee pikkus võib olla 2-3 A4 lehekülge;</a:t>
            </a:r>
            <a:endParaRPr lang="en-GB" sz="2800" dirty="0" smtClean="0"/>
          </a:p>
          <a:p>
            <a:r>
              <a:rPr lang="et-EE" sz="2800" dirty="0" smtClean="0"/>
              <a:t>Essee võib esitada nii eesti kui vene keeles;</a:t>
            </a:r>
            <a:endParaRPr lang="en-GB" sz="2800" dirty="0" smtClean="0"/>
          </a:p>
          <a:p>
            <a:r>
              <a:rPr lang="et-EE" sz="2800" dirty="0" smtClean="0"/>
              <a:t>Essee võib esitada elektroonselt meili teel või paberkandjal aadressile Infokeskus „Märka last!“ Viru 39a, Sillamäe, 40233 märksõnaga „Teadlik ja salliv noor kodanik “; </a:t>
            </a:r>
            <a:endParaRPr lang="en-GB" sz="2800" dirty="0" smtClean="0"/>
          </a:p>
          <a:p>
            <a:r>
              <a:rPr lang="et-EE" sz="2800" dirty="0" smtClean="0"/>
              <a:t>Essee esitamisel lisada vanus, autori nimi ja kontaktandmed;</a:t>
            </a:r>
            <a:endParaRPr lang="ru-RU" sz="2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t-EE" b="1" dirty="0" smtClean="0"/>
              <a:t>Fotokonkursi tingimused:</a:t>
            </a:r>
            <a:endParaRPr lang="et-EE" dirty="0"/>
          </a:p>
        </p:txBody>
      </p:sp>
      <p:sp>
        <p:nvSpPr>
          <p:cNvPr id="21507" name="Content Placeholder 2"/>
          <p:cNvSpPr>
            <a:spLocks noGrp="1"/>
          </p:cNvSpPr>
          <p:nvPr>
            <p:ph sz="quarter" idx="1"/>
          </p:nvPr>
        </p:nvSpPr>
        <p:spPr>
          <a:xfrm>
            <a:off x="467544" y="1447800"/>
            <a:ext cx="8219256" cy="4572000"/>
          </a:xfrm>
        </p:spPr>
        <p:txBody>
          <a:bodyPr/>
          <a:lstStyle/>
          <a:p>
            <a:r>
              <a:rPr lang="et-EE" sz="1800" dirty="0" smtClean="0"/>
              <a:t>Üks osaleja võib osaleda kuni 3 fotoga;</a:t>
            </a:r>
          </a:p>
          <a:p>
            <a:r>
              <a:rPr lang="et-EE" sz="1800" dirty="0" smtClean="0"/>
              <a:t>Konkursile võib esitada mustvalgeid või värvifotosid, mis ei ole eelnevalt auhinnatud või äramärgitud teistel fotokonkurssidel;</a:t>
            </a:r>
          </a:p>
          <a:p>
            <a:r>
              <a:rPr lang="et-EE" sz="1800" dirty="0" smtClean="0"/>
              <a:t>Digitaalne töötlus on lubatud ainult piltide lõikamiseks, suuruse muutmiseks ja vähesel määral heleduse/tumeduse ja kontrastsuse parandamiseks;</a:t>
            </a:r>
          </a:p>
          <a:p>
            <a:r>
              <a:rPr lang="et-EE" sz="1800" dirty="0" smtClean="0"/>
              <a:t>Fotod tuleb esitada JPG/JPEG formaadis, faili suurus ei tohi ületada 3 MB ja pikem külg kuni 3500 pikslit;</a:t>
            </a:r>
          </a:p>
          <a:p>
            <a:r>
              <a:rPr lang="et-EE" sz="1800" dirty="0" smtClean="0"/>
              <a:t>Pildifail nimetada järgmiselt: pealkiri, autori nimi;</a:t>
            </a:r>
          </a:p>
          <a:p>
            <a:r>
              <a:rPr lang="et-EE" sz="1800" dirty="0" smtClean="0"/>
              <a:t>Foto juurde lisada lühikirjeldus mida soovitakse fotoga öelda, kus on pildistatud, autori nimi, vanus ja kontaktandmed;</a:t>
            </a:r>
          </a:p>
          <a:p>
            <a:r>
              <a:rPr lang="et-EE" sz="1800" dirty="0" smtClean="0"/>
              <a:t>Nõuetele mittevastavaid fotosid žürii ei hinda!</a:t>
            </a:r>
          </a:p>
          <a:p>
            <a:r>
              <a:rPr lang="et-EE" sz="1800" dirty="0" smtClean="0"/>
              <a:t>Fotode saatmisega kinnitab võistleja, et tema poolt esitatav foto kuulub talle. Sillamäe Lastekaitse Ühing ei võta vastutust lisatud fotode autorluse ja teiste andmete õigsuse eest;</a:t>
            </a:r>
          </a:p>
          <a:p>
            <a:r>
              <a:rPr lang="et-EE" sz="1800" dirty="0" smtClean="0"/>
              <a:t>Oma osalemisega annab konkursist osavõtja Sillamäe Lastekaitse Ühingule täieliku õiguse kõiki konkursile esitatud fotosid Sillamäe Lastekaitse Ühingu töös edaspidi kasutada, viidates töö autorile;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t-EE" b="1" dirty="0" smtClean="0"/>
              <a:t>Võistlustööde esitamine:</a:t>
            </a:r>
            <a:endParaRPr lang="et-EE" dirty="0"/>
          </a:p>
        </p:txBody>
      </p:sp>
      <p:sp>
        <p:nvSpPr>
          <p:cNvPr id="22531" name="Content Placeholder 2"/>
          <p:cNvSpPr>
            <a:spLocks noGrp="1"/>
          </p:cNvSpPr>
          <p:nvPr>
            <p:ph sz="quarter" idx="1"/>
          </p:nvPr>
        </p:nvSpPr>
        <p:spPr/>
        <p:txBody>
          <a:bodyPr/>
          <a:lstStyle/>
          <a:p>
            <a:r>
              <a:rPr lang="et-EE" sz="3200" dirty="0" smtClean="0"/>
              <a:t>Võistlustööde esitamise tähtaeg on 13. november 2015 kl 16:00</a:t>
            </a:r>
          </a:p>
          <a:p>
            <a:r>
              <a:rPr lang="et-EE" sz="3200" dirty="0" smtClean="0"/>
              <a:t>Fotod ja esseed esitada meiliaadressile </a:t>
            </a:r>
            <a:r>
              <a:rPr lang="et-EE" sz="3200" b="1" dirty="0" smtClean="0"/>
              <a:t>konkurss@sscw.ee.</a:t>
            </a:r>
            <a:r>
              <a:rPr lang="et-EE" sz="3200" dirty="0" smtClean="0"/>
              <a:t> Essee võib esitada ka paberkandjal aadressile Infokeskus „Märka last!“ Viru 39a, Sillamäe, 40233 märksõnaga „Teadlik ja salliv noor kodanik “ </a:t>
            </a:r>
          </a:p>
          <a:p>
            <a:r>
              <a:rPr lang="et-EE" sz="3200" dirty="0" smtClean="0"/>
              <a:t>Mitte unustada lisamast oma nime, vanust ja kontaktandmeid;  </a:t>
            </a:r>
          </a:p>
          <a:p>
            <a:endParaRPr lang="et-EE" sz="32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dirty="0" err="1" smtClean="0"/>
              <a:t>Teised</a:t>
            </a:r>
            <a:r>
              <a:rPr lang="en-GB" dirty="0" smtClean="0"/>
              <a:t> k</a:t>
            </a:r>
            <a:r>
              <a:rPr lang="et-EE" dirty="0" smtClean="0"/>
              <a:t>üsimused...</a:t>
            </a:r>
          </a:p>
        </p:txBody>
      </p:sp>
      <p:sp>
        <p:nvSpPr>
          <p:cNvPr id="23555" name="Content Placeholder 2"/>
          <p:cNvSpPr>
            <a:spLocks noGrp="1"/>
          </p:cNvSpPr>
          <p:nvPr>
            <p:ph sz="quarter" idx="1"/>
          </p:nvPr>
        </p:nvSpPr>
        <p:spPr>
          <a:xfrm>
            <a:off x="467544" y="1447800"/>
            <a:ext cx="8219256" cy="4572000"/>
          </a:xfrm>
        </p:spPr>
        <p:txBody>
          <a:bodyPr/>
          <a:lstStyle/>
          <a:p>
            <a:r>
              <a:rPr lang="et-EE" sz="2400" b="1" dirty="0" smtClean="0"/>
              <a:t>Auhinnad:</a:t>
            </a:r>
            <a:r>
              <a:rPr lang="et-EE" sz="2400" dirty="0" smtClean="0"/>
              <a:t> Konkursi žürii selgitab välja kolm parimat esseed ja kolm parimat fotod.</a:t>
            </a:r>
          </a:p>
          <a:p>
            <a:pPr lvl="1"/>
            <a:r>
              <a:rPr lang="et-EE" sz="2200" dirty="0" smtClean="0"/>
              <a:t>I koht Rootsi kruiis + meened</a:t>
            </a:r>
          </a:p>
          <a:p>
            <a:pPr lvl="1"/>
            <a:r>
              <a:rPr lang="et-EE" sz="2200" dirty="0" smtClean="0"/>
              <a:t>II koht Tallink SPA kinkekaart + meened</a:t>
            </a:r>
          </a:p>
          <a:p>
            <a:pPr lvl="1"/>
            <a:r>
              <a:rPr lang="et-EE" sz="2200" dirty="0" smtClean="0"/>
              <a:t>III Raamatu preemia + meened</a:t>
            </a:r>
          </a:p>
          <a:p>
            <a:r>
              <a:rPr lang="et-EE" sz="2400" dirty="0" smtClean="0"/>
              <a:t>Žüriil on õigus välja anda ka eripreemiaid. Iga osaleja saab tunnistuse. Konkursile saabunud parimad fotod ja esseed leiavad ka kajastust projekti lõpufaasis avaldatavas kogumikus "Tolerantne ja teadlik noor".</a:t>
            </a:r>
          </a:p>
          <a:p>
            <a:r>
              <a:rPr lang="et-EE" sz="2400" b="1" dirty="0" smtClean="0"/>
              <a:t>Tunnustamist toetavad: </a:t>
            </a:r>
            <a:r>
              <a:rPr lang="et-EE" sz="2400" dirty="0" smtClean="0"/>
              <a:t>Haridus- ja Teadusministeerium ja  Integratsiooni ja Migratsiooni Sihtasutus Meie Inimese, Tallink Grupp ja Tartu Ülikooli Narva kolledž.</a:t>
            </a:r>
          </a:p>
          <a:p>
            <a:r>
              <a:rPr lang="et-EE" sz="2400" b="1" i="1" dirty="0" smtClean="0"/>
              <a:t>Lisainfo: Vassili Golikov, projektijuht e-post: vassili@sscw.ee,</a:t>
            </a:r>
            <a:br>
              <a:rPr lang="et-EE" sz="2400" b="1" i="1" dirty="0" smtClean="0"/>
            </a:br>
            <a:r>
              <a:rPr lang="et-EE" sz="2400" b="1" i="1" dirty="0" smtClean="0"/>
              <a:t> tel. 55602993</a:t>
            </a:r>
            <a:endParaRPr lang="et-EE" sz="2400" dirty="0" smtClean="0"/>
          </a:p>
          <a:p>
            <a:endParaRPr lang="et-EE" sz="24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t-EE" dirty="0" smtClean="0"/>
              <a:t>SEMINARI PÄEVAKAVA</a:t>
            </a:r>
          </a:p>
        </p:txBody>
      </p:sp>
      <p:sp>
        <p:nvSpPr>
          <p:cNvPr id="24579" name="Content Placeholder 2"/>
          <p:cNvSpPr>
            <a:spLocks noGrp="1"/>
          </p:cNvSpPr>
          <p:nvPr>
            <p:ph sz="quarter" idx="1"/>
          </p:nvPr>
        </p:nvSpPr>
        <p:spPr/>
        <p:txBody>
          <a:bodyPr/>
          <a:lstStyle/>
          <a:p>
            <a:pPr>
              <a:buNone/>
            </a:pPr>
            <a:r>
              <a:rPr lang="et-EE" sz="2000" dirty="0" smtClean="0"/>
              <a:t>	12.30 - 13.00 - Saabumine ja registreerimine </a:t>
            </a:r>
            <a:br>
              <a:rPr lang="et-EE" sz="2000" dirty="0" smtClean="0"/>
            </a:br>
            <a:r>
              <a:rPr lang="et-EE" sz="2000" dirty="0" smtClean="0"/>
              <a:t>13.00 - 14.00 - Projekti tutvustamine ja peateemaga tutvumine "Tolerantsuse ja kultuuridevaheline dialoogi ülevaade." - Irina Golikova, Tallinna Ülikooli doktorant </a:t>
            </a:r>
            <a:br>
              <a:rPr lang="et-EE" sz="2000" dirty="0" smtClean="0"/>
            </a:br>
            <a:r>
              <a:rPr lang="et-EE" sz="2000" dirty="0" smtClean="0"/>
              <a:t>14.00 - 14.30 - Uue seadusega tutvumine "Eesti Vabariigi põhiseaduse muutmise seadus kohaliku omavalitsuse volikogu valimistel valimisea langetamiseks“ - Edgar Iljin, Peace Child Estonia. </a:t>
            </a:r>
            <a:br>
              <a:rPr lang="et-EE" sz="2000" dirty="0" smtClean="0"/>
            </a:br>
            <a:r>
              <a:rPr lang="et-EE" sz="2000" dirty="0" smtClean="0"/>
              <a:t>14.30 - 15.00 Noorte ettevõtlikkus ja nende võimalused ärimaailmas, Stanislav Pirk, IVEK ettevõtluskonsultant </a:t>
            </a:r>
            <a:br>
              <a:rPr lang="et-EE" sz="2000" dirty="0" smtClean="0"/>
            </a:br>
            <a:r>
              <a:rPr lang="et-EE" sz="2000" dirty="0" smtClean="0"/>
              <a:t>15.00 -15.30 Lõuna </a:t>
            </a:r>
            <a:br>
              <a:rPr lang="et-EE" sz="2000" dirty="0" smtClean="0"/>
            </a:br>
            <a:r>
              <a:rPr lang="et-EE" sz="2000" dirty="0" smtClean="0"/>
              <a:t>15.30 - 17.00 Grupitöö "Noored poliitikas" + Simulatsiooni mäng "Noored poliitikas" </a:t>
            </a:r>
            <a:br>
              <a:rPr lang="et-EE" sz="2000" dirty="0" smtClean="0"/>
            </a:br>
            <a:r>
              <a:rPr lang="et-EE" sz="2000" dirty="0" smtClean="0"/>
              <a:t>17.00 - 17.20 Noorte arenguvõimalused Ida-Virus "Parimat praktikat Tartu Ülikooli Narva Kolledži näitel" - Maria Žuravljova, Tartu Ülikooli Narva Kolledž.</a:t>
            </a:r>
            <a:br>
              <a:rPr lang="et-EE" sz="2000" dirty="0" smtClean="0"/>
            </a:br>
            <a:r>
              <a:rPr lang="et-EE" sz="2000" dirty="0" smtClean="0"/>
              <a:t>17.20 - 17.30 Kokkuvõtted ja tagasiside.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ealkiri 1"/>
          <p:cNvSpPr>
            <a:spLocks noGrp="1"/>
          </p:cNvSpPr>
          <p:nvPr>
            <p:ph type="title"/>
          </p:nvPr>
        </p:nvSpPr>
        <p:spPr/>
        <p:txBody>
          <a:bodyPr/>
          <a:lstStyle/>
          <a:p>
            <a:pPr eaLnBrk="1" hangingPunct="1"/>
            <a:r>
              <a:rPr lang="et-EE" b="1" smtClean="0">
                <a:solidFill>
                  <a:srgbClr val="EE8012"/>
                </a:solidFill>
              </a:rPr>
              <a:t>KAASAMINE</a:t>
            </a:r>
          </a:p>
        </p:txBody>
      </p:sp>
      <p:sp>
        <p:nvSpPr>
          <p:cNvPr id="6147" name="Teksti kohatäide 2"/>
          <p:cNvSpPr>
            <a:spLocks noGrp="1"/>
          </p:cNvSpPr>
          <p:nvPr>
            <p:ph type="body" idx="1"/>
          </p:nvPr>
        </p:nvSpPr>
        <p:spPr>
          <a:xfrm>
            <a:off x="2124075" y="3141663"/>
            <a:ext cx="5111750" cy="711200"/>
          </a:xfrm>
        </p:spPr>
        <p:txBody>
          <a:bodyPr>
            <a:noAutofit/>
          </a:bodyPr>
          <a:lstStyle/>
          <a:p>
            <a:pPr eaLnBrk="1" fontAlgn="auto" hangingPunct="1">
              <a:spcBef>
                <a:spcPts val="580"/>
              </a:spcBef>
              <a:spcAft>
                <a:spcPts val="0"/>
              </a:spcAft>
              <a:buFont typeface="Wingdings 2"/>
              <a:buNone/>
              <a:defRPr/>
            </a:pPr>
            <a:r>
              <a:rPr lang="et-EE" dirty="0" smtClean="0">
                <a:solidFill>
                  <a:srgbClr val="FF0000"/>
                </a:solidFill>
              </a:rPr>
              <a:t>ERINEVATE ÜHISKONNA-GRUPPIDE KAASAMINE OMA TEGEVUSTESSE</a:t>
            </a:r>
          </a:p>
        </p:txBody>
      </p:sp>
      <p:sp>
        <p:nvSpPr>
          <p:cNvPr id="6149" name="Teksti kohatäide 4"/>
          <p:cNvSpPr>
            <a:spLocks noGrp="1"/>
          </p:cNvSpPr>
          <p:nvPr>
            <p:ph type="body" sz="half" idx="3"/>
          </p:nvPr>
        </p:nvSpPr>
        <p:spPr>
          <a:xfrm>
            <a:off x="323850" y="1196975"/>
            <a:ext cx="4041775" cy="639763"/>
          </a:xfrm>
        </p:spPr>
        <p:txBody>
          <a:bodyPr/>
          <a:lstStyle/>
          <a:p>
            <a:pPr eaLnBrk="1" fontAlgn="auto" hangingPunct="1">
              <a:spcBef>
                <a:spcPts val="580"/>
              </a:spcBef>
              <a:spcAft>
                <a:spcPts val="0"/>
              </a:spcAft>
              <a:buFont typeface="Wingdings 2"/>
              <a:buNone/>
              <a:defRPr/>
            </a:pPr>
            <a:r>
              <a:rPr lang="et-EE" dirty="0" smtClean="0">
                <a:solidFill>
                  <a:srgbClr val="FF0000"/>
                </a:solidFill>
              </a:rPr>
              <a:t>KAASAMISE EDENDAMINE</a:t>
            </a:r>
          </a:p>
        </p:txBody>
      </p:sp>
      <p:sp>
        <p:nvSpPr>
          <p:cNvPr id="14341" name="Sisu kohatäide 3"/>
          <p:cNvSpPr>
            <a:spLocks noGrp="1"/>
          </p:cNvSpPr>
          <p:nvPr>
            <p:ph sz="half" idx="2"/>
          </p:nvPr>
        </p:nvSpPr>
        <p:spPr>
          <a:xfrm>
            <a:off x="2987675" y="3860800"/>
            <a:ext cx="3887788" cy="2520950"/>
          </a:xfrm>
        </p:spPr>
        <p:txBody>
          <a:bodyPr/>
          <a:lstStyle/>
          <a:p>
            <a:pPr eaLnBrk="1" hangingPunct="1"/>
            <a:r>
              <a:rPr lang="et-EE" sz="3200" b="1" smtClean="0"/>
              <a:t>Noored</a:t>
            </a:r>
            <a:endParaRPr lang="et-EE" sz="3200" smtClean="0"/>
          </a:p>
          <a:p>
            <a:pPr eaLnBrk="1" hangingPunct="1"/>
            <a:r>
              <a:rPr lang="en-US" sz="3200" b="1" smtClean="0"/>
              <a:t>Lapsed ja </a:t>
            </a:r>
            <a:r>
              <a:rPr lang="et-EE" sz="3200" b="1" smtClean="0"/>
              <a:t>Pered </a:t>
            </a:r>
          </a:p>
          <a:p>
            <a:pPr eaLnBrk="1" hangingPunct="1"/>
            <a:r>
              <a:rPr lang="et-EE" sz="3200" b="1" smtClean="0"/>
              <a:t>Vähemkindlustatud</a:t>
            </a:r>
            <a:endParaRPr lang="et-EE" sz="3200" smtClean="0"/>
          </a:p>
          <a:p>
            <a:pPr eaLnBrk="1" hangingPunct="1"/>
            <a:r>
              <a:rPr lang="et-EE" sz="3200" b="1" smtClean="0"/>
              <a:t>J</a:t>
            </a:r>
            <a:r>
              <a:rPr lang="en-US" sz="3200" b="1" smtClean="0"/>
              <a:t>t.</a:t>
            </a:r>
            <a:endParaRPr lang="et-EE" smtClean="0"/>
          </a:p>
        </p:txBody>
      </p:sp>
      <p:sp>
        <p:nvSpPr>
          <p:cNvPr id="14342" name="Sisu kohatäide 5"/>
          <p:cNvSpPr>
            <a:spLocks noGrp="1"/>
          </p:cNvSpPr>
          <p:nvPr>
            <p:ph sz="half" idx="4"/>
          </p:nvPr>
        </p:nvSpPr>
        <p:spPr>
          <a:xfrm>
            <a:off x="684213" y="1844675"/>
            <a:ext cx="7704137" cy="1296988"/>
          </a:xfrm>
        </p:spPr>
        <p:txBody>
          <a:bodyPr/>
          <a:lstStyle/>
          <a:p>
            <a:pPr eaLnBrk="1" hangingPunct="1"/>
            <a:r>
              <a:rPr lang="et-EE" sz="3100" b="1" smtClean="0"/>
              <a:t>Meetodite</a:t>
            </a:r>
            <a:r>
              <a:rPr lang="en-US" sz="3100" b="1" smtClean="0"/>
              <a:t> </a:t>
            </a:r>
            <a:r>
              <a:rPr lang="et-EE" sz="3100" b="1" smtClean="0"/>
              <a:t>väljatöötamine tuleviku efektiivsemaks kaasamiseks ja koostööks.</a:t>
            </a:r>
            <a:endParaRPr lang="et-EE" sz="3100" smtClean="0"/>
          </a:p>
          <a:p>
            <a:pPr eaLnBrk="1" hangingPunct="1"/>
            <a:endParaRPr lang="et-EE" sz="31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ealkiri 1"/>
          <p:cNvSpPr>
            <a:spLocks noGrp="1"/>
          </p:cNvSpPr>
          <p:nvPr>
            <p:ph type="title"/>
          </p:nvPr>
        </p:nvSpPr>
        <p:spPr>
          <a:xfrm>
            <a:off x="914400" y="273050"/>
            <a:ext cx="7772400" cy="995363"/>
          </a:xfrm>
        </p:spPr>
        <p:txBody>
          <a:bodyPr/>
          <a:lstStyle/>
          <a:p>
            <a:pPr eaLnBrk="1" hangingPunct="1"/>
            <a:r>
              <a:rPr lang="et-EE" b="1" smtClean="0">
                <a:solidFill>
                  <a:srgbClr val="EE8012"/>
                </a:solidFill>
              </a:rPr>
              <a:t>VÕRGUSTIKUTÖÖ</a:t>
            </a:r>
          </a:p>
        </p:txBody>
      </p:sp>
      <p:sp>
        <p:nvSpPr>
          <p:cNvPr id="7171" name="Teksti kohatäide 2"/>
          <p:cNvSpPr>
            <a:spLocks noGrp="1"/>
          </p:cNvSpPr>
          <p:nvPr>
            <p:ph type="body" idx="1"/>
          </p:nvPr>
        </p:nvSpPr>
        <p:spPr>
          <a:xfrm>
            <a:off x="460375" y="1125538"/>
            <a:ext cx="4040188" cy="638175"/>
          </a:xfrm>
        </p:spPr>
        <p:txBody>
          <a:bodyPr/>
          <a:lstStyle/>
          <a:p>
            <a:pPr eaLnBrk="1" fontAlgn="auto" hangingPunct="1">
              <a:spcBef>
                <a:spcPts val="580"/>
              </a:spcBef>
              <a:spcAft>
                <a:spcPts val="0"/>
              </a:spcAft>
              <a:buFont typeface="Wingdings 2"/>
              <a:buNone/>
              <a:defRPr/>
            </a:pPr>
            <a:r>
              <a:rPr lang="et-EE" smtClean="0">
                <a:solidFill>
                  <a:srgbClr val="FF0000"/>
                </a:solidFill>
              </a:rPr>
              <a:t>KOHALIK TASAND</a:t>
            </a:r>
          </a:p>
        </p:txBody>
      </p:sp>
      <p:sp>
        <p:nvSpPr>
          <p:cNvPr id="7173" name="Teksti kohatäide 4"/>
          <p:cNvSpPr>
            <a:spLocks noGrp="1"/>
          </p:cNvSpPr>
          <p:nvPr>
            <p:ph type="body" sz="half" idx="3"/>
          </p:nvPr>
        </p:nvSpPr>
        <p:spPr>
          <a:xfrm>
            <a:off x="4716463" y="1196975"/>
            <a:ext cx="4041775" cy="639763"/>
          </a:xfrm>
        </p:spPr>
        <p:txBody>
          <a:bodyPr/>
          <a:lstStyle/>
          <a:p>
            <a:pPr eaLnBrk="1" fontAlgn="auto" hangingPunct="1">
              <a:spcBef>
                <a:spcPts val="580"/>
              </a:spcBef>
              <a:spcAft>
                <a:spcPts val="0"/>
              </a:spcAft>
              <a:buFont typeface="Wingdings 2"/>
              <a:buNone/>
              <a:defRPr/>
            </a:pPr>
            <a:r>
              <a:rPr lang="et-EE" smtClean="0">
                <a:solidFill>
                  <a:srgbClr val="FF0000"/>
                </a:solidFill>
              </a:rPr>
              <a:t>RAHVUSVAHELINE TASAND</a:t>
            </a:r>
          </a:p>
        </p:txBody>
      </p:sp>
      <p:sp>
        <p:nvSpPr>
          <p:cNvPr id="7172" name="Sisu kohatäide 3"/>
          <p:cNvSpPr>
            <a:spLocks noGrp="1"/>
          </p:cNvSpPr>
          <p:nvPr>
            <p:ph sz="half" idx="2"/>
          </p:nvPr>
        </p:nvSpPr>
        <p:spPr>
          <a:xfrm>
            <a:off x="395288" y="2070100"/>
            <a:ext cx="4040187" cy="3951288"/>
          </a:xfrm>
        </p:spPr>
        <p:txBody>
          <a:bodyPr>
            <a:normAutofit fontScale="92500" lnSpcReduction="10000"/>
          </a:bodyPr>
          <a:lstStyle/>
          <a:p>
            <a:pPr marL="274320" indent="-274320" eaLnBrk="1" fontAlgn="auto" hangingPunct="1">
              <a:spcBef>
                <a:spcPts val="580"/>
              </a:spcBef>
              <a:spcAft>
                <a:spcPts val="0"/>
              </a:spcAft>
              <a:buFont typeface="Wingdings 2"/>
              <a:buChar char=""/>
              <a:defRPr/>
            </a:pPr>
            <a:r>
              <a:rPr lang="et-EE" sz="2800" dirty="0" smtClean="0"/>
              <a:t>Ministeeriumid</a:t>
            </a:r>
          </a:p>
          <a:p>
            <a:pPr marL="274320" indent="-274320" eaLnBrk="1" fontAlgn="auto" hangingPunct="1">
              <a:spcBef>
                <a:spcPts val="580"/>
              </a:spcBef>
              <a:spcAft>
                <a:spcPts val="0"/>
              </a:spcAft>
              <a:buFont typeface="Wingdings 2"/>
              <a:buChar char=""/>
              <a:defRPr/>
            </a:pPr>
            <a:r>
              <a:rPr lang="et-EE" sz="2800" dirty="0" smtClean="0"/>
              <a:t>Kohaliku omavalitsuse üksused </a:t>
            </a:r>
            <a:r>
              <a:rPr lang="en-US" sz="2800" dirty="0" smtClean="0"/>
              <a:t>(</a:t>
            </a:r>
            <a:r>
              <a:rPr lang="et-EE" sz="2800" dirty="0" smtClean="0"/>
              <a:t>Ida-Virumaal ja mujal</a:t>
            </a:r>
            <a:r>
              <a:rPr lang="en-US" sz="2800" dirty="0" smtClean="0"/>
              <a:t>)</a:t>
            </a:r>
            <a:endParaRPr lang="et-EE" sz="2800" dirty="0" smtClean="0"/>
          </a:p>
          <a:p>
            <a:pPr marL="274320" indent="-274320" eaLnBrk="1" fontAlgn="auto" hangingPunct="1">
              <a:spcBef>
                <a:spcPts val="580"/>
              </a:spcBef>
              <a:spcAft>
                <a:spcPts val="0"/>
              </a:spcAft>
              <a:buFont typeface="Wingdings 2"/>
              <a:buChar char=""/>
              <a:defRPr/>
            </a:pPr>
            <a:r>
              <a:rPr lang="et-EE" sz="2800" dirty="0" smtClean="0"/>
              <a:t>MTÜd – riiklikud ja kohalikud</a:t>
            </a:r>
          </a:p>
          <a:p>
            <a:pPr marL="274320" indent="-274320" eaLnBrk="1" fontAlgn="auto" hangingPunct="1">
              <a:spcBef>
                <a:spcPts val="580"/>
              </a:spcBef>
              <a:spcAft>
                <a:spcPts val="0"/>
              </a:spcAft>
              <a:buFont typeface="Wingdings 2"/>
              <a:buChar char=""/>
              <a:defRPr/>
            </a:pPr>
            <a:r>
              <a:rPr lang="et-EE" sz="2800" dirty="0" smtClean="0"/>
              <a:t>Koolivõrgustik</a:t>
            </a:r>
            <a:endParaRPr lang="en-US" sz="2800" dirty="0" smtClean="0"/>
          </a:p>
          <a:p>
            <a:pPr marL="274320" indent="-274320" eaLnBrk="1" fontAlgn="auto" hangingPunct="1">
              <a:spcBef>
                <a:spcPts val="580"/>
              </a:spcBef>
              <a:spcAft>
                <a:spcPts val="0"/>
              </a:spcAft>
              <a:buFont typeface="Wingdings 2"/>
              <a:buChar char=""/>
              <a:defRPr/>
            </a:pPr>
            <a:r>
              <a:rPr lang="et-EE" sz="2800" dirty="0" smtClean="0"/>
              <a:t>Ülikoolidevõrgustik</a:t>
            </a:r>
          </a:p>
          <a:p>
            <a:pPr marL="274320" indent="-274320" eaLnBrk="1" fontAlgn="auto" hangingPunct="1">
              <a:spcBef>
                <a:spcPts val="580"/>
              </a:spcBef>
              <a:spcAft>
                <a:spcPts val="0"/>
              </a:spcAft>
              <a:buFont typeface="Wingdings 2"/>
              <a:buChar char=""/>
              <a:defRPr/>
            </a:pPr>
            <a:r>
              <a:rPr lang="et-EE" sz="2800" dirty="0" smtClean="0"/>
              <a:t>Äri partnerid</a:t>
            </a:r>
          </a:p>
        </p:txBody>
      </p:sp>
      <p:sp>
        <p:nvSpPr>
          <p:cNvPr id="15366" name="Sisu kohatäide 5"/>
          <p:cNvSpPr>
            <a:spLocks noGrp="1"/>
          </p:cNvSpPr>
          <p:nvPr>
            <p:ph sz="half" idx="4"/>
          </p:nvPr>
        </p:nvSpPr>
        <p:spPr>
          <a:xfrm>
            <a:off x="4716463" y="2070100"/>
            <a:ext cx="4248150" cy="3951288"/>
          </a:xfrm>
        </p:spPr>
        <p:txBody>
          <a:bodyPr>
            <a:normAutofit/>
          </a:bodyPr>
          <a:lstStyle/>
          <a:p>
            <a:r>
              <a:rPr lang="et-EE" sz="3200" dirty="0" smtClean="0"/>
              <a:t>ÜRO (ECOSOC)</a:t>
            </a:r>
          </a:p>
          <a:p>
            <a:pPr eaLnBrk="1" hangingPunct="1"/>
            <a:r>
              <a:rPr lang="et-EE" sz="3200" dirty="0" smtClean="0"/>
              <a:t>Euroopa Nõukogu</a:t>
            </a:r>
          </a:p>
          <a:p>
            <a:pPr eaLnBrk="1" hangingPunct="1"/>
            <a:r>
              <a:rPr lang="et-EE" sz="3200" dirty="0" smtClean="0"/>
              <a:t>Euroopa Komisjon</a:t>
            </a:r>
          </a:p>
          <a:p>
            <a:pPr eaLnBrk="1" hangingPunct="1"/>
            <a:r>
              <a:rPr lang="et-EE" sz="3200" dirty="0" smtClean="0"/>
              <a:t>Rahvusvahelised Võrgustikud ja NGO</a:t>
            </a:r>
          </a:p>
          <a:p>
            <a:pPr eaLnBrk="1" hangingPunct="1"/>
            <a:r>
              <a:rPr lang="et-EE" sz="3200" dirty="0" smtClean="0"/>
              <a:t>jm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95288" y="273050"/>
            <a:ext cx="8291512" cy="995710"/>
          </a:xfrm>
        </p:spPr>
        <p:txBody>
          <a:bodyPr/>
          <a:lstStyle/>
          <a:p>
            <a:r>
              <a:rPr lang="et-EE" sz="3600" b="1" dirty="0" smtClean="0">
                <a:solidFill>
                  <a:srgbClr val="EE8012"/>
                </a:solidFill>
              </a:rPr>
              <a:t>Liikmelisus </a:t>
            </a:r>
            <a:r>
              <a:rPr lang="et-EE" sz="3200" b="1" dirty="0" smtClean="0">
                <a:solidFill>
                  <a:srgbClr val="EE8012"/>
                </a:solidFill>
              </a:rPr>
              <a:t>Organisatsioonides/Komisjonides </a:t>
            </a:r>
            <a:endParaRPr lang="et-EE" sz="3200" b="1" dirty="0" smtClean="0"/>
          </a:p>
        </p:txBody>
      </p:sp>
      <p:sp>
        <p:nvSpPr>
          <p:cNvPr id="3" name="Text Placeholder 2"/>
          <p:cNvSpPr>
            <a:spLocks noGrp="1"/>
          </p:cNvSpPr>
          <p:nvPr>
            <p:ph type="body" idx="1"/>
          </p:nvPr>
        </p:nvSpPr>
        <p:spPr/>
        <p:txBody>
          <a:bodyPr>
            <a:normAutofit/>
          </a:bodyPr>
          <a:lstStyle/>
          <a:p>
            <a:pPr>
              <a:defRPr/>
            </a:pPr>
            <a:r>
              <a:rPr lang="en-GB" sz="3600" dirty="0" err="1" smtClean="0">
                <a:solidFill>
                  <a:srgbClr val="0070C0"/>
                </a:solidFill>
              </a:rPr>
              <a:t>Kohalik</a:t>
            </a:r>
            <a:endParaRPr lang="et-EE" sz="3600" dirty="0">
              <a:solidFill>
                <a:srgbClr val="0070C0"/>
              </a:solidFill>
            </a:endParaRPr>
          </a:p>
        </p:txBody>
      </p:sp>
      <p:sp>
        <p:nvSpPr>
          <p:cNvPr id="4" name="Text Placeholder 3"/>
          <p:cNvSpPr>
            <a:spLocks noGrp="1"/>
          </p:cNvSpPr>
          <p:nvPr>
            <p:ph type="body" sz="half" idx="3"/>
          </p:nvPr>
        </p:nvSpPr>
        <p:spPr/>
        <p:txBody>
          <a:bodyPr/>
          <a:lstStyle/>
          <a:p>
            <a:pPr>
              <a:defRPr/>
            </a:pPr>
            <a:r>
              <a:rPr lang="en-GB" sz="3200" dirty="0" err="1" smtClean="0">
                <a:solidFill>
                  <a:srgbClr val="00B050"/>
                </a:solidFill>
              </a:rPr>
              <a:t>Rahvusvaheline</a:t>
            </a:r>
            <a:endParaRPr lang="et-EE" sz="3200" dirty="0">
              <a:solidFill>
                <a:srgbClr val="00B050"/>
              </a:solidFill>
            </a:endParaRPr>
          </a:p>
        </p:txBody>
      </p:sp>
      <p:sp>
        <p:nvSpPr>
          <p:cNvPr id="16389" name="Content Placeholder 4"/>
          <p:cNvSpPr>
            <a:spLocks noGrp="1"/>
          </p:cNvSpPr>
          <p:nvPr>
            <p:ph sz="half" idx="2"/>
          </p:nvPr>
        </p:nvSpPr>
        <p:spPr>
          <a:xfrm>
            <a:off x="323529" y="2060848"/>
            <a:ext cx="4176464" cy="3886200"/>
          </a:xfrm>
        </p:spPr>
        <p:txBody>
          <a:bodyPr>
            <a:noAutofit/>
          </a:bodyPr>
          <a:lstStyle/>
          <a:p>
            <a:r>
              <a:rPr lang="et-EE" sz="2000" dirty="0" smtClean="0"/>
              <a:t>Ida-Virumaa Kodanikuühiskonna Võrgustik</a:t>
            </a:r>
          </a:p>
          <a:p>
            <a:r>
              <a:rPr lang="et-EE" sz="2000" dirty="0" smtClean="0"/>
              <a:t>Lastekaitse Liit</a:t>
            </a:r>
          </a:p>
          <a:p>
            <a:r>
              <a:rPr lang="et-EE" sz="2000" dirty="0" smtClean="0"/>
              <a:t> Arengukoostöö Ümarlaua liige.</a:t>
            </a:r>
          </a:p>
          <a:p>
            <a:r>
              <a:rPr lang="et-EE" sz="2000" dirty="0" smtClean="0"/>
              <a:t>Eesti Mittetulundusühingute ja Sihtasutuste Liidu liige</a:t>
            </a:r>
          </a:p>
          <a:p>
            <a:r>
              <a:rPr lang="fi-FI" sz="2000" dirty="0" smtClean="0"/>
              <a:t>Vabariigi Valitsuse ja kodanikühenduste vaheline ühiskomisjon</a:t>
            </a:r>
            <a:r>
              <a:rPr lang="et-EE" sz="2000" dirty="0" smtClean="0"/>
              <a:t> </a:t>
            </a:r>
            <a:r>
              <a:rPr lang="ru-RU" sz="2000" dirty="0" smtClean="0"/>
              <a:t>(</a:t>
            </a:r>
            <a:r>
              <a:rPr lang="et-EE" sz="2000" dirty="0" smtClean="0"/>
              <a:t>EKAK)</a:t>
            </a:r>
          </a:p>
          <a:p>
            <a:r>
              <a:rPr lang="et-EE" sz="2000" dirty="0" smtClean="0"/>
              <a:t>Euroopa vaesusevastaste organisatsioonide (EAPN) võrgustiku liige  - Eesti esindus</a:t>
            </a:r>
            <a:endParaRPr lang="fi-FI" sz="2000" dirty="0" smtClean="0"/>
          </a:p>
          <a:p>
            <a:r>
              <a:rPr lang="et-EE" sz="2000" dirty="0" smtClean="0"/>
              <a:t>Anna Lindh Foundation Eesti</a:t>
            </a:r>
          </a:p>
        </p:txBody>
      </p:sp>
      <p:sp>
        <p:nvSpPr>
          <p:cNvPr id="16390" name="Content Placeholder 5"/>
          <p:cNvSpPr>
            <a:spLocks noGrp="1"/>
          </p:cNvSpPr>
          <p:nvPr>
            <p:ph sz="half" idx="4"/>
          </p:nvPr>
        </p:nvSpPr>
        <p:spPr>
          <a:xfrm>
            <a:off x="4787900" y="2247900"/>
            <a:ext cx="4105275" cy="3886200"/>
          </a:xfrm>
        </p:spPr>
        <p:txBody>
          <a:bodyPr>
            <a:noAutofit/>
          </a:bodyPr>
          <a:lstStyle/>
          <a:p>
            <a:r>
              <a:rPr lang="et-EE" sz="2000" dirty="0" smtClean="0"/>
              <a:t>K</a:t>
            </a:r>
            <a:r>
              <a:rPr lang="fi-FI" sz="2000" dirty="0" smtClean="0"/>
              <a:t>onsultatiivne staatus </a:t>
            </a:r>
            <a:r>
              <a:rPr lang="fi-FI" sz="2000" b="1" dirty="0" smtClean="0"/>
              <a:t>ÜRO </a:t>
            </a:r>
            <a:r>
              <a:rPr lang="et-EE" sz="2000" b="1" dirty="0" smtClean="0"/>
              <a:t>M</a:t>
            </a:r>
            <a:r>
              <a:rPr lang="fi-FI" sz="2000" b="1" dirty="0" smtClean="0"/>
              <a:t>ajandus- ja </a:t>
            </a:r>
            <a:r>
              <a:rPr lang="et-EE" sz="2000" b="1" dirty="0" smtClean="0"/>
              <a:t>S</a:t>
            </a:r>
            <a:r>
              <a:rPr lang="fi-FI" sz="2000" b="1" dirty="0" smtClean="0"/>
              <a:t>otsiaalnõukogu </a:t>
            </a:r>
            <a:r>
              <a:rPr lang="fi-FI" sz="2000" dirty="0" smtClean="0"/>
              <a:t>juures</a:t>
            </a:r>
            <a:r>
              <a:rPr lang="et-EE" sz="2000" dirty="0" smtClean="0"/>
              <a:t> (UN ECOSOC)</a:t>
            </a:r>
            <a:endParaRPr lang="et-EE" sz="2000" b="1" dirty="0" smtClean="0"/>
          </a:p>
          <a:p>
            <a:r>
              <a:rPr lang="et-EE" sz="2000" dirty="0" smtClean="0"/>
              <a:t>Peace Child International</a:t>
            </a:r>
          </a:p>
          <a:p>
            <a:r>
              <a:rPr lang="et-EE" sz="2000" dirty="0" smtClean="0"/>
              <a:t>Anna Lindh Foundation Network</a:t>
            </a:r>
          </a:p>
          <a:p>
            <a:r>
              <a:rPr lang="et-EE" sz="2000" dirty="0" smtClean="0"/>
              <a:t>European Anti Poverty Network</a:t>
            </a:r>
          </a:p>
          <a:p>
            <a:r>
              <a:rPr lang="et-EE" sz="2000" dirty="0" smtClean="0"/>
              <a:t>Water and Youth International</a:t>
            </a:r>
            <a:r>
              <a:rPr lang="ru-RU" sz="2000" dirty="0" smtClean="0"/>
              <a:t> </a:t>
            </a:r>
            <a:r>
              <a:rPr lang="et-EE" sz="2000" dirty="0" smtClean="0"/>
              <a:t> Network</a:t>
            </a:r>
          </a:p>
          <a:p>
            <a:r>
              <a:rPr lang="et-EE" sz="2000" dirty="0" smtClean="0"/>
              <a:t>Baltic Sea NGO network</a:t>
            </a:r>
          </a:p>
          <a:p>
            <a:r>
              <a:rPr lang="et-EE" sz="2000" dirty="0" smtClean="0"/>
              <a:t>CIVICUS</a:t>
            </a:r>
          </a:p>
          <a:p>
            <a:endParaRPr lang="et-EE" sz="2000"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539552" y="-85626"/>
            <a:ext cx="5400600" cy="922338"/>
          </a:xfrm>
        </p:spPr>
        <p:txBody>
          <a:bodyPr>
            <a:normAutofit/>
          </a:bodyPr>
          <a:lstStyle/>
          <a:p>
            <a:pPr eaLnBrk="1" hangingPunct="1"/>
            <a:r>
              <a:rPr lang="en-US" sz="2800" b="1" dirty="0" smtClean="0">
                <a:solidFill>
                  <a:srgbClr val="EE8012"/>
                </a:solidFill>
              </a:rPr>
              <a:t>VIIMASED</a:t>
            </a:r>
            <a:r>
              <a:rPr lang="et-EE" sz="2800" b="1" dirty="0" smtClean="0">
                <a:solidFill>
                  <a:srgbClr val="EE8012"/>
                </a:solidFill>
              </a:rPr>
              <a:t> PROJEKTID</a:t>
            </a:r>
            <a:r>
              <a:rPr lang="en-US" sz="2800" b="1" dirty="0" smtClean="0">
                <a:solidFill>
                  <a:srgbClr val="EE8012"/>
                </a:solidFill>
              </a:rPr>
              <a:t> </a:t>
            </a:r>
            <a:r>
              <a:rPr lang="en-US" sz="2800" b="1" dirty="0" smtClean="0">
                <a:solidFill>
                  <a:srgbClr val="EE8012"/>
                </a:solidFill>
              </a:rPr>
              <a:t>2011</a:t>
            </a:r>
            <a:endParaRPr lang="en-US" sz="2800" dirty="0" smtClean="0"/>
          </a:p>
        </p:txBody>
      </p:sp>
      <p:pic>
        <p:nvPicPr>
          <p:cNvPr id="10243" name="Рисунок 8" descr="banner_ee.gif"/>
          <p:cNvPicPr>
            <a:picLocks noChangeAspect="1"/>
          </p:cNvPicPr>
          <p:nvPr/>
        </p:nvPicPr>
        <p:blipFill>
          <a:blip r:embed="rId2" cstate="print"/>
          <a:srcRect/>
          <a:stretch>
            <a:fillRect/>
          </a:stretch>
        </p:blipFill>
        <p:spPr bwMode="auto">
          <a:xfrm>
            <a:off x="7019925" y="5229225"/>
            <a:ext cx="1439863" cy="1401763"/>
          </a:xfrm>
          <a:prstGeom prst="rect">
            <a:avLst/>
          </a:prstGeom>
          <a:noFill/>
          <a:ln w="9525">
            <a:noFill/>
            <a:miter lim="800000"/>
            <a:headEnd/>
            <a:tailEnd/>
          </a:ln>
        </p:spPr>
      </p:pic>
      <p:pic>
        <p:nvPicPr>
          <p:cNvPr id="10244" name="Picture 3" descr="C:\Documents and Settings\Irina Golikova\Desktop\PROJECT 2011\KIK2011 (toetatud)\EYM2011(toetatud)\EYM WORK\EYM pictures\opening1.jpg"/>
          <p:cNvPicPr>
            <a:picLocks noChangeAspect="1" noChangeArrowheads="1"/>
          </p:cNvPicPr>
          <p:nvPr/>
        </p:nvPicPr>
        <p:blipFill>
          <a:blip r:embed="rId3" cstate="print"/>
          <a:srcRect/>
          <a:stretch>
            <a:fillRect/>
          </a:stretch>
        </p:blipFill>
        <p:spPr bwMode="auto">
          <a:xfrm>
            <a:off x="-36513" y="813753"/>
            <a:ext cx="3096345" cy="2100426"/>
          </a:xfrm>
          <a:prstGeom prst="rect">
            <a:avLst/>
          </a:prstGeom>
          <a:noFill/>
          <a:ln w="9525">
            <a:noFill/>
            <a:miter lim="800000"/>
            <a:headEnd/>
            <a:tailEnd/>
          </a:ln>
        </p:spPr>
      </p:pic>
      <p:pic>
        <p:nvPicPr>
          <p:cNvPr id="10245" name="Picture 6" descr="ALL_TOGETHER_520x326"/>
          <p:cNvPicPr>
            <a:picLocks noChangeAspect="1" noChangeArrowheads="1"/>
          </p:cNvPicPr>
          <p:nvPr/>
        </p:nvPicPr>
        <p:blipFill>
          <a:blip r:embed="rId4" cstate="print"/>
          <a:srcRect l="6271" r="3831"/>
          <a:stretch>
            <a:fillRect/>
          </a:stretch>
        </p:blipFill>
        <p:spPr bwMode="auto">
          <a:xfrm>
            <a:off x="3059113" y="836613"/>
            <a:ext cx="3025055" cy="2110251"/>
          </a:xfrm>
          <a:prstGeom prst="rect">
            <a:avLst/>
          </a:prstGeom>
          <a:noFill/>
          <a:ln w="9525">
            <a:noFill/>
            <a:miter lim="800000"/>
            <a:headEnd/>
            <a:tailEnd/>
          </a:ln>
        </p:spPr>
      </p:pic>
      <p:pic>
        <p:nvPicPr>
          <p:cNvPr id="10246" name="Picture 14" descr="C:\Documents and Settings\Irina Golikova\Desktop\PROJECT 2011\KUSK 2011(toetatud)\5. INFO\pildid\Kivioli_27.05.jpg"/>
          <p:cNvPicPr>
            <a:picLocks noChangeAspect="1" noChangeArrowheads="1"/>
          </p:cNvPicPr>
          <p:nvPr/>
        </p:nvPicPr>
        <p:blipFill>
          <a:blip r:embed="rId5" cstate="print"/>
          <a:srcRect l="6383" r="12766"/>
          <a:stretch>
            <a:fillRect/>
          </a:stretch>
        </p:blipFill>
        <p:spPr bwMode="auto">
          <a:xfrm>
            <a:off x="6084168" y="185738"/>
            <a:ext cx="2736850" cy="2163762"/>
          </a:xfrm>
          <a:prstGeom prst="rect">
            <a:avLst/>
          </a:prstGeom>
          <a:noFill/>
          <a:ln w="9525">
            <a:noFill/>
            <a:miter lim="800000"/>
            <a:headEnd/>
            <a:tailEnd/>
          </a:ln>
        </p:spPr>
      </p:pic>
      <p:pic>
        <p:nvPicPr>
          <p:cNvPr id="10247" name="Picture 10" descr="http://eym2011.eu/extensions/eym_design/image2/top_en.jpg"/>
          <p:cNvPicPr>
            <a:picLocks noChangeAspect="1" noChangeArrowheads="1"/>
          </p:cNvPicPr>
          <p:nvPr/>
        </p:nvPicPr>
        <p:blipFill>
          <a:blip r:embed="rId6" cstate="print"/>
          <a:srcRect r="32172"/>
          <a:stretch>
            <a:fillRect/>
          </a:stretch>
        </p:blipFill>
        <p:spPr bwMode="auto">
          <a:xfrm>
            <a:off x="107950" y="3141663"/>
            <a:ext cx="5722938" cy="1409700"/>
          </a:xfrm>
          <a:prstGeom prst="rect">
            <a:avLst/>
          </a:prstGeom>
          <a:noFill/>
          <a:ln w="9525">
            <a:noFill/>
            <a:miter lim="800000"/>
            <a:headEnd/>
            <a:tailEnd/>
          </a:ln>
        </p:spPr>
      </p:pic>
      <p:pic>
        <p:nvPicPr>
          <p:cNvPr id="10248" name="Picture 12" descr="http://vabatahtlik2011.sscw.ee/extensions/vabatahtlikud_design/images/vabatahtlikbanner33.gif"/>
          <p:cNvPicPr>
            <a:picLocks noChangeAspect="1" noChangeArrowheads="1" noCrop="1"/>
          </p:cNvPicPr>
          <p:nvPr/>
        </p:nvPicPr>
        <p:blipFill>
          <a:blip r:embed="rId7" cstate="print"/>
          <a:srcRect/>
          <a:stretch>
            <a:fillRect/>
          </a:stretch>
        </p:blipFill>
        <p:spPr bwMode="auto">
          <a:xfrm>
            <a:off x="6443663" y="2349500"/>
            <a:ext cx="2305050" cy="2787650"/>
          </a:xfrm>
          <a:prstGeom prst="rect">
            <a:avLst/>
          </a:prstGeom>
          <a:noFill/>
          <a:ln w="9525">
            <a:noFill/>
            <a:miter lim="800000"/>
            <a:headEnd/>
            <a:tailEnd/>
          </a:ln>
        </p:spPr>
      </p:pic>
      <p:sp>
        <p:nvSpPr>
          <p:cNvPr id="10249" name="TextBox 10"/>
          <p:cNvSpPr txBox="1">
            <a:spLocks noChangeArrowheads="1"/>
          </p:cNvSpPr>
          <p:nvPr/>
        </p:nvSpPr>
        <p:spPr bwMode="auto">
          <a:xfrm>
            <a:off x="395288" y="4652963"/>
            <a:ext cx="5761037" cy="1754326"/>
          </a:xfrm>
          <a:prstGeom prst="rect">
            <a:avLst/>
          </a:prstGeom>
          <a:noFill/>
          <a:ln w="9525">
            <a:noFill/>
            <a:miter lim="800000"/>
            <a:headEnd/>
            <a:tailEnd/>
          </a:ln>
        </p:spPr>
        <p:txBody>
          <a:bodyPr>
            <a:spAutoFit/>
          </a:bodyPr>
          <a:lstStyle/>
          <a:p>
            <a:r>
              <a:rPr lang="et-EE" dirty="0" smtClean="0">
                <a:latin typeface="Times New Roman" pitchFamily="18" charset="0"/>
                <a:cs typeface="Times New Roman" pitchFamily="18" charset="0"/>
              </a:rPr>
              <a:t>Teemad: Roheline majandus, jätkusuutlik areng, vabatahtlik töö, noorsootöö jt.</a:t>
            </a:r>
            <a:r>
              <a:rPr lang="en-GB" dirty="0" smtClean="0">
                <a:latin typeface="Times New Roman" pitchFamily="18" charset="0"/>
                <a:cs typeface="Times New Roman" pitchFamily="18" charset="0"/>
              </a:rPr>
              <a:t> </a:t>
            </a:r>
            <a:endParaRPr lang="et-EE" dirty="0" smtClean="0">
              <a:latin typeface="Times New Roman" pitchFamily="18" charset="0"/>
              <a:cs typeface="Times New Roman" pitchFamily="18" charset="0"/>
            </a:endParaRPr>
          </a:p>
          <a:p>
            <a:r>
              <a:rPr lang="et-EE" b="1" dirty="0" smtClean="0">
                <a:latin typeface="Times New Roman" pitchFamily="18" charset="0"/>
                <a:cs typeface="Times New Roman" pitchFamily="18" charset="0"/>
              </a:rPr>
              <a:t>Vaata rohkem veebilehel:</a:t>
            </a:r>
            <a:endParaRPr lang="en-GB" b="1" dirty="0">
              <a:latin typeface="Times New Roman" pitchFamily="18" charset="0"/>
              <a:cs typeface="Times New Roman" pitchFamily="18" charset="0"/>
            </a:endParaRPr>
          </a:p>
          <a:p>
            <a:r>
              <a:rPr lang="en-GB" dirty="0">
                <a:latin typeface="Times New Roman" pitchFamily="18" charset="0"/>
                <a:cs typeface="Times New Roman" pitchFamily="18" charset="0"/>
                <a:hlinkClick r:id="rId8"/>
              </a:rPr>
              <a:t>www.eym2011.eu</a:t>
            </a:r>
            <a:endParaRPr lang="en-GB" dirty="0">
              <a:latin typeface="Times New Roman" pitchFamily="18" charset="0"/>
              <a:cs typeface="Times New Roman" pitchFamily="18" charset="0"/>
            </a:endParaRPr>
          </a:p>
          <a:p>
            <a:r>
              <a:rPr lang="en-GB" dirty="0">
                <a:latin typeface="Times New Roman" pitchFamily="18" charset="0"/>
                <a:cs typeface="Times New Roman" pitchFamily="18" charset="0"/>
                <a:hlinkClick r:id="rId9"/>
              </a:rPr>
              <a:t>www.vabatahtlik2011.sscw.ee</a:t>
            </a:r>
            <a:r>
              <a:rPr lang="en-GB" dirty="0">
                <a:latin typeface="Times New Roman" pitchFamily="18" charset="0"/>
                <a:cs typeface="Times New Roman" pitchFamily="18" charset="0"/>
              </a:rPr>
              <a:t> </a:t>
            </a:r>
          </a:p>
          <a:p>
            <a:r>
              <a:rPr lang="en-GB" dirty="0">
                <a:latin typeface="Times New Roman" pitchFamily="18" charset="0"/>
                <a:cs typeface="Times New Roman" pitchFamily="18" charset="0"/>
                <a:hlinkClick r:id="rId10"/>
              </a:rPr>
              <a:t>www.co-management.sscw.ee</a:t>
            </a:r>
            <a:r>
              <a:rPr lang="en-GB" dirty="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1" descr="Protsess_1_new"/>
          <p:cNvPicPr>
            <a:picLocks noChangeAspect="1" noChangeArrowheads="1"/>
          </p:cNvPicPr>
          <p:nvPr/>
        </p:nvPicPr>
        <p:blipFill>
          <a:blip r:embed="rId2" cstate="print"/>
          <a:srcRect/>
          <a:stretch>
            <a:fillRect/>
          </a:stretch>
        </p:blipFill>
        <p:spPr bwMode="auto">
          <a:xfrm>
            <a:off x="4572000" y="3716338"/>
            <a:ext cx="4337050" cy="2881312"/>
          </a:xfrm>
          <a:prstGeom prst="rect">
            <a:avLst/>
          </a:prstGeom>
          <a:noFill/>
          <a:ln w="9525">
            <a:noFill/>
            <a:miter lim="800000"/>
            <a:headEnd/>
            <a:tailEnd/>
          </a:ln>
        </p:spPr>
      </p:pic>
      <p:sp>
        <p:nvSpPr>
          <p:cNvPr id="12291" name="Rectangle 18"/>
          <p:cNvSpPr>
            <a:spLocks noGrp="1"/>
          </p:cNvSpPr>
          <p:nvPr>
            <p:ph type="title"/>
          </p:nvPr>
        </p:nvSpPr>
        <p:spPr>
          <a:xfrm>
            <a:off x="302840" y="764158"/>
            <a:ext cx="8229600" cy="576610"/>
          </a:xfrm>
        </p:spPr>
        <p:txBody>
          <a:bodyPr/>
          <a:lstStyle/>
          <a:p>
            <a:pPr eaLnBrk="1" hangingPunct="1"/>
            <a:r>
              <a:rPr lang="et-EE" sz="2400" b="1" dirty="0" smtClean="0">
                <a:solidFill>
                  <a:schemeClr val="tx1"/>
                </a:solidFill>
              </a:rPr>
              <a:t>Vabatahtliku alased konverenstid</a:t>
            </a:r>
            <a:endParaRPr lang="ru-RU" sz="2400" b="1" dirty="0" smtClean="0">
              <a:solidFill>
                <a:schemeClr val="tx1"/>
              </a:solidFill>
            </a:endParaRPr>
          </a:p>
        </p:txBody>
      </p:sp>
      <p:pic>
        <p:nvPicPr>
          <p:cNvPr id="12292" name="Picture 5" descr="vasja moderator"/>
          <p:cNvPicPr>
            <a:picLocks noChangeAspect="1" noChangeArrowheads="1"/>
          </p:cNvPicPr>
          <p:nvPr/>
        </p:nvPicPr>
        <p:blipFill>
          <a:blip r:embed="rId3" cstate="print"/>
          <a:srcRect/>
          <a:stretch>
            <a:fillRect/>
          </a:stretch>
        </p:blipFill>
        <p:spPr bwMode="auto">
          <a:xfrm>
            <a:off x="250825" y="3667125"/>
            <a:ext cx="3960813" cy="3001963"/>
          </a:xfrm>
          <a:prstGeom prst="rect">
            <a:avLst/>
          </a:prstGeom>
          <a:noFill/>
          <a:ln w="9525">
            <a:noFill/>
            <a:miter lim="800000"/>
            <a:headEnd/>
            <a:tailEnd/>
          </a:ln>
        </p:spPr>
      </p:pic>
      <p:pic>
        <p:nvPicPr>
          <p:cNvPr id="12293" name="Picture 7" descr="Rahvas_2_new"/>
          <p:cNvPicPr>
            <a:picLocks noChangeAspect="1" noChangeArrowheads="1"/>
          </p:cNvPicPr>
          <p:nvPr/>
        </p:nvPicPr>
        <p:blipFill>
          <a:blip r:embed="rId4" cstate="print"/>
          <a:srcRect/>
          <a:stretch>
            <a:fillRect/>
          </a:stretch>
        </p:blipFill>
        <p:spPr bwMode="auto">
          <a:xfrm>
            <a:off x="5652121" y="1484313"/>
            <a:ext cx="3240360" cy="2033587"/>
          </a:xfrm>
          <a:prstGeom prst="rect">
            <a:avLst/>
          </a:prstGeom>
          <a:noFill/>
          <a:ln w="9525">
            <a:noFill/>
            <a:miter lim="800000"/>
            <a:headEnd/>
            <a:tailEnd/>
          </a:ln>
        </p:spPr>
      </p:pic>
      <p:pic>
        <p:nvPicPr>
          <p:cNvPr id="12294" name="Picture 15" descr="question_new"/>
          <p:cNvPicPr>
            <a:picLocks noChangeAspect="1" noChangeArrowheads="1"/>
          </p:cNvPicPr>
          <p:nvPr/>
        </p:nvPicPr>
        <p:blipFill>
          <a:blip r:embed="rId5" cstate="print"/>
          <a:srcRect/>
          <a:stretch>
            <a:fillRect/>
          </a:stretch>
        </p:blipFill>
        <p:spPr bwMode="auto">
          <a:xfrm>
            <a:off x="250825" y="1412875"/>
            <a:ext cx="3076575" cy="2043113"/>
          </a:xfrm>
          <a:prstGeom prst="rect">
            <a:avLst/>
          </a:prstGeom>
          <a:noFill/>
          <a:ln w="9525">
            <a:noFill/>
            <a:miter lim="800000"/>
            <a:headEnd/>
            <a:tailEnd/>
          </a:ln>
        </p:spPr>
      </p:pic>
      <p:sp>
        <p:nvSpPr>
          <p:cNvPr id="7" name="Title 1"/>
          <p:cNvSpPr txBox="1">
            <a:spLocks/>
          </p:cNvSpPr>
          <p:nvPr/>
        </p:nvSpPr>
        <p:spPr bwMode="auto">
          <a:xfrm>
            <a:off x="323850" y="-26988"/>
            <a:ext cx="6696075" cy="863601"/>
          </a:xfrm>
          <a:prstGeom prst="rect">
            <a:avLst/>
          </a:prstGeom>
          <a:noFill/>
          <a:ln w="9525">
            <a:noFill/>
            <a:miter lim="800000"/>
            <a:headEnd/>
            <a:tailEnd/>
          </a:ln>
        </p:spPr>
        <p:txBody>
          <a:bodyPr bIns="91440" anchor="b"/>
          <a:lstStyle/>
          <a:p>
            <a:pPr eaLnBrk="0" hangingPunct="0">
              <a:defRPr/>
            </a:pPr>
            <a:r>
              <a:rPr lang="en-US" sz="2800" b="1" dirty="0" smtClean="0">
                <a:solidFill>
                  <a:srgbClr val="EE8012"/>
                </a:solidFill>
              </a:rPr>
              <a:t>VIIMASED</a:t>
            </a:r>
            <a:r>
              <a:rPr lang="et-EE" sz="2800" b="1" dirty="0" smtClean="0">
                <a:solidFill>
                  <a:srgbClr val="EE8012"/>
                </a:solidFill>
              </a:rPr>
              <a:t> PROJEKTID</a:t>
            </a:r>
            <a:r>
              <a:rPr lang="en-US" sz="2800" b="1" dirty="0" smtClean="0">
                <a:solidFill>
                  <a:srgbClr val="EE8012"/>
                </a:solidFill>
              </a:rPr>
              <a:t> 2011</a:t>
            </a:r>
            <a:endParaRPr lang="et-EE" sz="2800" dirty="0">
              <a:solidFill>
                <a:schemeClr val="tx2"/>
              </a:solidFill>
              <a:latin typeface="+mj-lt"/>
              <a:ea typeface="+mj-ea"/>
              <a:cs typeface="+mj-cs"/>
            </a:endParaRPr>
          </a:p>
        </p:txBody>
      </p:sp>
      <p:pic>
        <p:nvPicPr>
          <p:cNvPr id="12297" name="Picture 3" descr="C:\Users\hp\Desktop\logo_ru.jpg"/>
          <p:cNvPicPr>
            <a:picLocks noChangeAspect="1" noChangeArrowheads="1"/>
          </p:cNvPicPr>
          <p:nvPr/>
        </p:nvPicPr>
        <p:blipFill>
          <a:blip r:embed="rId6" cstate="print"/>
          <a:srcRect/>
          <a:stretch>
            <a:fillRect/>
          </a:stretch>
        </p:blipFill>
        <p:spPr bwMode="auto">
          <a:xfrm>
            <a:off x="6156325" y="107950"/>
            <a:ext cx="2663825" cy="1376363"/>
          </a:xfrm>
          <a:prstGeom prst="rect">
            <a:avLst/>
          </a:prstGeom>
          <a:noFill/>
          <a:ln w="9525">
            <a:noFill/>
            <a:miter lim="800000"/>
            <a:headEnd/>
            <a:tailEnd/>
          </a:ln>
        </p:spPr>
      </p:pic>
      <p:pic>
        <p:nvPicPr>
          <p:cNvPr id="11" name="Picture 2" descr="C:\Users\hp\Desktop\PROJECT 2011-2012\PROJECT 2011\1. TOETATUD PROJEKTID 2011\Volunteer 2011 (toetatud)\11. LOGOD, DISAIN, POSTER, PROMO\2. GIF(banners) and Posters\vabatahtlikuus5.jpg"/>
          <p:cNvPicPr>
            <a:picLocks noChangeAspect="1" noChangeArrowheads="1"/>
          </p:cNvPicPr>
          <p:nvPr/>
        </p:nvPicPr>
        <p:blipFill>
          <a:blip r:embed="rId7" cstate="print"/>
          <a:srcRect/>
          <a:stretch>
            <a:fillRect/>
          </a:stretch>
        </p:blipFill>
        <p:spPr bwMode="auto">
          <a:xfrm>
            <a:off x="3059832" y="1772816"/>
            <a:ext cx="2800420" cy="396044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descr="C:\Users\hp\Desktop\PROJECT 2012\2. TOETATUD\II Alexandria Edu. Con 2012\Egypt pictures\DSC01499.JPG"/>
          <p:cNvPicPr>
            <a:picLocks noChangeAspect="1" noChangeArrowheads="1"/>
          </p:cNvPicPr>
          <p:nvPr/>
        </p:nvPicPr>
        <p:blipFill>
          <a:blip r:embed="rId2" cstate="print"/>
          <a:srcRect/>
          <a:stretch>
            <a:fillRect/>
          </a:stretch>
        </p:blipFill>
        <p:spPr bwMode="auto">
          <a:xfrm>
            <a:off x="323850" y="1119188"/>
            <a:ext cx="3270250" cy="2454275"/>
          </a:xfrm>
          <a:prstGeom prst="rect">
            <a:avLst/>
          </a:prstGeom>
          <a:noFill/>
          <a:ln w="9525">
            <a:noFill/>
            <a:miter lim="800000"/>
            <a:headEnd/>
            <a:tailEnd/>
          </a:ln>
        </p:spPr>
      </p:pic>
      <p:sp>
        <p:nvSpPr>
          <p:cNvPr id="19460" name="TextBox 3"/>
          <p:cNvSpPr txBox="1">
            <a:spLocks noChangeArrowheads="1"/>
          </p:cNvSpPr>
          <p:nvPr/>
        </p:nvSpPr>
        <p:spPr bwMode="auto">
          <a:xfrm>
            <a:off x="106363" y="3644900"/>
            <a:ext cx="4394200" cy="646113"/>
          </a:xfrm>
          <a:prstGeom prst="rect">
            <a:avLst/>
          </a:prstGeom>
          <a:noFill/>
          <a:ln w="9525">
            <a:noFill/>
            <a:miter lim="800000"/>
            <a:headEnd/>
            <a:tailEnd/>
          </a:ln>
        </p:spPr>
        <p:txBody>
          <a:bodyPr>
            <a:spAutoFit/>
          </a:bodyPr>
          <a:lstStyle/>
          <a:p>
            <a:r>
              <a:rPr lang="et-EE" dirty="0"/>
              <a:t>II Alexandria Hariduskonventsioon</a:t>
            </a:r>
            <a:r>
              <a:rPr lang="ru-RU" dirty="0"/>
              <a:t>, </a:t>
            </a:r>
            <a:r>
              <a:rPr lang="et-EE" dirty="0"/>
              <a:t>Detsemberis 2012 (</a:t>
            </a:r>
            <a:r>
              <a:rPr lang="et-EE" dirty="0" smtClean="0"/>
              <a:t>Aleksandria, Egiptus</a:t>
            </a:r>
            <a:r>
              <a:rPr lang="et-EE" dirty="0"/>
              <a:t>)</a:t>
            </a:r>
          </a:p>
        </p:txBody>
      </p:sp>
      <p:pic>
        <p:nvPicPr>
          <p:cNvPr id="19461" name="Picture 3" descr="C:\Users\hp\Desktop\Alexandria_Education_Convention_dec_2012_8 (2).jpg"/>
          <p:cNvPicPr>
            <a:picLocks noChangeAspect="1" noChangeArrowheads="1"/>
          </p:cNvPicPr>
          <p:nvPr/>
        </p:nvPicPr>
        <p:blipFill>
          <a:blip r:embed="rId3" cstate="print"/>
          <a:srcRect/>
          <a:stretch>
            <a:fillRect/>
          </a:stretch>
        </p:blipFill>
        <p:spPr bwMode="auto">
          <a:xfrm>
            <a:off x="503560" y="4221088"/>
            <a:ext cx="3708400" cy="2471737"/>
          </a:xfrm>
          <a:prstGeom prst="rect">
            <a:avLst/>
          </a:prstGeom>
          <a:noFill/>
          <a:ln w="9525">
            <a:noFill/>
            <a:miter lim="800000"/>
            <a:headEnd/>
            <a:tailEnd/>
          </a:ln>
        </p:spPr>
      </p:pic>
      <p:pic>
        <p:nvPicPr>
          <p:cNvPr id="19462" name="Picture 5" descr="http://www.sscw.ee/public/Galleries/istanbul_ALF/.gallery_pictures/DSC01370.JPG"/>
          <p:cNvPicPr>
            <a:picLocks noChangeAspect="1" noChangeArrowheads="1"/>
          </p:cNvPicPr>
          <p:nvPr/>
        </p:nvPicPr>
        <p:blipFill>
          <a:blip r:embed="rId4" cstate="print"/>
          <a:srcRect/>
          <a:stretch>
            <a:fillRect/>
          </a:stretch>
        </p:blipFill>
        <p:spPr bwMode="auto">
          <a:xfrm>
            <a:off x="5292080" y="3933825"/>
            <a:ext cx="2771775" cy="2078038"/>
          </a:xfrm>
          <a:prstGeom prst="rect">
            <a:avLst/>
          </a:prstGeom>
          <a:noFill/>
          <a:ln w="9525">
            <a:noFill/>
            <a:miter lim="800000"/>
            <a:headEnd/>
            <a:tailEnd/>
          </a:ln>
        </p:spPr>
      </p:pic>
      <p:pic>
        <p:nvPicPr>
          <p:cNvPr id="19463" name="Picture 7" descr="http://kogukond.eu/public/Gallery/8.12.12_Opening_Ceremony/.gallery_pictures/Klubi_avanemine_1.JPG"/>
          <p:cNvPicPr>
            <a:picLocks noChangeAspect="1" noChangeArrowheads="1"/>
          </p:cNvPicPr>
          <p:nvPr/>
        </p:nvPicPr>
        <p:blipFill>
          <a:blip r:embed="rId5" cstate="print"/>
          <a:srcRect/>
          <a:stretch>
            <a:fillRect/>
          </a:stretch>
        </p:blipFill>
        <p:spPr bwMode="auto">
          <a:xfrm>
            <a:off x="4572000" y="1412875"/>
            <a:ext cx="4321175" cy="2462213"/>
          </a:xfrm>
          <a:prstGeom prst="rect">
            <a:avLst/>
          </a:prstGeom>
          <a:noFill/>
          <a:ln w="9525">
            <a:noFill/>
            <a:miter lim="800000"/>
            <a:headEnd/>
            <a:tailEnd/>
          </a:ln>
        </p:spPr>
      </p:pic>
      <p:sp>
        <p:nvSpPr>
          <p:cNvPr id="19464" name="TextBox 8"/>
          <p:cNvSpPr txBox="1">
            <a:spLocks noChangeArrowheads="1"/>
          </p:cNvSpPr>
          <p:nvPr/>
        </p:nvSpPr>
        <p:spPr bwMode="auto">
          <a:xfrm>
            <a:off x="3779838" y="620713"/>
            <a:ext cx="5184775" cy="646331"/>
          </a:xfrm>
          <a:prstGeom prst="rect">
            <a:avLst/>
          </a:prstGeom>
          <a:noFill/>
          <a:ln w="9525">
            <a:noFill/>
            <a:miter lim="800000"/>
            <a:headEnd/>
            <a:tailEnd/>
          </a:ln>
        </p:spPr>
        <p:txBody>
          <a:bodyPr>
            <a:spAutoFit/>
          </a:bodyPr>
          <a:lstStyle/>
          <a:p>
            <a:pPr algn="r"/>
            <a:r>
              <a:rPr lang="et-EE" dirty="0"/>
              <a:t>Sillamäe Vabatahtlike Klubi avamine</a:t>
            </a:r>
          </a:p>
          <a:p>
            <a:pPr algn="r"/>
            <a:r>
              <a:rPr lang="et-EE" dirty="0"/>
              <a:t>8. Detsember 2012, Sillamäe</a:t>
            </a:r>
          </a:p>
        </p:txBody>
      </p:sp>
      <p:sp>
        <p:nvSpPr>
          <p:cNvPr id="19465" name="TextBox 9"/>
          <p:cNvSpPr txBox="1">
            <a:spLocks noChangeArrowheads="1"/>
          </p:cNvSpPr>
          <p:nvPr/>
        </p:nvSpPr>
        <p:spPr bwMode="auto">
          <a:xfrm>
            <a:off x="4140200" y="6022975"/>
            <a:ext cx="4679950" cy="646113"/>
          </a:xfrm>
          <a:prstGeom prst="rect">
            <a:avLst/>
          </a:prstGeom>
          <a:noFill/>
          <a:ln w="9525">
            <a:noFill/>
            <a:miter lim="800000"/>
            <a:headEnd/>
            <a:tailEnd/>
          </a:ln>
        </p:spPr>
        <p:txBody>
          <a:bodyPr>
            <a:spAutoFit/>
          </a:bodyPr>
          <a:lstStyle/>
          <a:p>
            <a:pPr algn="r"/>
            <a:r>
              <a:rPr lang="et-EE"/>
              <a:t>II Anna Lindh Foorumi  ettevalmistamine </a:t>
            </a:r>
            <a:r>
              <a:rPr lang="ru-RU"/>
              <a:t> </a:t>
            </a:r>
            <a:r>
              <a:rPr lang="et-EE"/>
              <a:t>Juunis </a:t>
            </a:r>
            <a:r>
              <a:rPr lang="ru-RU"/>
              <a:t>201</a:t>
            </a:r>
            <a:r>
              <a:rPr lang="et-EE"/>
              <a:t>2</a:t>
            </a:r>
            <a:r>
              <a:rPr lang="en-GB"/>
              <a:t> (</a:t>
            </a:r>
            <a:r>
              <a:rPr lang="et-EE"/>
              <a:t>Istanbul, Türgi</a:t>
            </a:r>
            <a:r>
              <a:rPr lang="ru-RU"/>
              <a:t>)</a:t>
            </a:r>
            <a:endParaRPr lang="et-EE"/>
          </a:p>
        </p:txBody>
      </p:sp>
      <p:sp>
        <p:nvSpPr>
          <p:cNvPr id="11" name="Заголовок 1"/>
          <p:cNvSpPr txBox="1">
            <a:spLocks/>
          </p:cNvSpPr>
          <p:nvPr/>
        </p:nvSpPr>
        <p:spPr bwMode="auto">
          <a:xfrm>
            <a:off x="302840" y="-243408"/>
            <a:ext cx="8229600" cy="922338"/>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EE8012"/>
                </a:solidFill>
                <a:effectLst/>
                <a:uLnTx/>
                <a:uFillTx/>
                <a:latin typeface="+mj-lt"/>
                <a:ea typeface="+mj-ea"/>
                <a:cs typeface="+mj-cs"/>
              </a:rPr>
              <a:t>VIIMASED</a:t>
            </a:r>
            <a:r>
              <a:rPr kumimoji="0" lang="et-EE" sz="2800" b="1" i="0" u="none" strike="noStrike" kern="1200" cap="none" spc="0" normalizeH="0" baseline="0" noProof="0" dirty="0" smtClean="0">
                <a:ln>
                  <a:noFill/>
                </a:ln>
                <a:solidFill>
                  <a:srgbClr val="EE8012"/>
                </a:solidFill>
                <a:effectLst/>
                <a:uLnTx/>
                <a:uFillTx/>
                <a:latin typeface="+mj-lt"/>
                <a:ea typeface="+mj-ea"/>
                <a:cs typeface="+mj-cs"/>
              </a:rPr>
              <a:t> PROJEKTID</a:t>
            </a:r>
            <a:r>
              <a:rPr kumimoji="0" lang="en-US" sz="2800" b="1" i="0" u="none" strike="noStrike" kern="1200" cap="none" spc="0" normalizeH="0" baseline="0" noProof="0" dirty="0" smtClean="0">
                <a:ln>
                  <a:noFill/>
                </a:ln>
                <a:solidFill>
                  <a:srgbClr val="EE8012"/>
                </a:solidFill>
                <a:effectLst/>
                <a:uLnTx/>
                <a:uFillTx/>
                <a:latin typeface="+mj-lt"/>
                <a:ea typeface="+mj-ea"/>
                <a:cs typeface="+mj-cs"/>
              </a:rPr>
              <a:t> 201</a:t>
            </a:r>
            <a:r>
              <a:rPr kumimoji="0" lang="et-EE" sz="2800" b="1" i="0" u="none" strike="noStrike" kern="1200" cap="none" spc="0" normalizeH="0" baseline="0" noProof="0" dirty="0" smtClean="0">
                <a:ln>
                  <a:noFill/>
                </a:ln>
                <a:solidFill>
                  <a:srgbClr val="EE8012"/>
                </a:solidFill>
                <a:effectLst/>
                <a:uLnTx/>
                <a:uFillTx/>
                <a:latin typeface="+mj-lt"/>
                <a:ea typeface="+mj-ea"/>
                <a:cs typeface="+mj-cs"/>
              </a:rPr>
              <a:t>2</a:t>
            </a:r>
            <a:endParaRPr kumimoji="0" lang="en-US" sz="2800" b="0" i="0" u="none" strike="noStrike" kern="120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2"/>
          <p:cNvSpPr txBox="1">
            <a:spLocks noChangeArrowheads="1"/>
          </p:cNvSpPr>
          <p:nvPr/>
        </p:nvSpPr>
        <p:spPr bwMode="auto">
          <a:xfrm>
            <a:off x="144016" y="3185681"/>
            <a:ext cx="8964488" cy="1477328"/>
          </a:xfrm>
          <a:prstGeom prst="rect">
            <a:avLst/>
          </a:prstGeom>
          <a:noFill/>
          <a:ln w="9525">
            <a:noFill/>
            <a:miter lim="800000"/>
            <a:headEnd/>
            <a:tailEnd/>
          </a:ln>
        </p:spPr>
        <p:txBody>
          <a:bodyPr wrap="square">
            <a:spAutoFit/>
          </a:bodyPr>
          <a:lstStyle/>
          <a:p>
            <a:pPr>
              <a:buFont typeface="Arial" charset="0"/>
              <a:buChar char="•"/>
            </a:pPr>
            <a:r>
              <a:rPr lang="en-US" dirty="0" smtClean="0"/>
              <a:t>P</a:t>
            </a:r>
            <a:r>
              <a:rPr lang="et-EE" dirty="0" smtClean="0"/>
              <a:t>õhjamaade </a:t>
            </a:r>
            <a:r>
              <a:rPr lang="en-US" dirty="0" smtClean="0"/>
              <a:t>+ </a:t>
            </a:r>
            <a:r>
              <a:rPr lang="et-EE" dirty="0" smtClean="0"/>
              <a:t>Balti MTÜde koostöö kohtumine </a:t>
            </a:r>
            <a:r>
              <a:rPr lang="en-US" dirty="0" smtClean="0"/>
              <a:t>"</a:t>
            </a:r>
            <a:r>
              <a:rPr lang="en-US" dirty="0"/>
              <a:t>Not just for fun but also for learning” </a:t>
            </a:r>
            <a:r>
              <a:rPr lang="et-EE" dirty="0" smtClean="0"/>
              <a:t> Kopenhaagen, </a:t>
            </a:r>
            <a:r>
              <a:rPr lang="et-EE" dirty="0" smtClean="0"/>
              <a:t>Taani</a:t>
            </a:r>
          </a:p>
          <a:p>
            <a:pPr>
              <a:buFont typeface="Arial" charset="0"/>
              <a:buChar char="•"/>
            </a:pPr>
            <a:endParaRPr lang="en-US" dirty="0"/>
          </a:p>
          <a:p>
            <a:pPr>
              <a:buFont typeface="Arial" charset="0"/>
              <a:buChar char="•"/>
            </a:pPr>
            <a:r>
              <a:rPr lang="et-EE" dirty="0" smtClean="0"/>
              <a:t>Läänemere ja Arab riikide noorte vaheline koostöö kohtumine. Vilnius</a:t>
            </a:r>
            <a:r>
              <a:rPr lang="en-US" dirty="0" smtClean="0"/>
              <a:t>, </a:t>
            </a:r>
            <a:r>
              <a:rPr lang="et-EE" dirty="0" smtClean="0"/>
              <a:t>Leedu</a:t>
            </a:r>
            <a:endParaRPr lang="en-US" dirty="0"/>
          </a:p>
          <a:p>
            <a:endParaRPr lang="et-EE" dirty="0"/>
          </a:p>
        </p:txBody>
      </p:sp>
      <p:pic>
        <p:nvPicPr>
          <p:cNvPr id="12292" name="Picture 2" descr="http://www.sscw.ee/public/Galleries/Nordplus_prepmeeting_Copenhagen2013/.gallery_pictures/Nordplus_Prepmeeting_Copenhagen_2013_1.JPG"/>
          <p:cNvPicPr>
            <a:picLocks noChangeAspect="1" noChangeArrowheads="1"/>
          </p:cNvPicPr>
          <p:nvPr/>
        </p:nvPicPr>
        <p:blipFill>
          <a:blip r:embed="rId2" cstate="print"/>
          <a:srcRect t="25214"/>
          <a:stretch>
            <a:fillRect/>
          </a:stretch>
        </p:blipFill>
        <p:spPr bwMode="auto">
          <a:xfrm>
            <a:off x="4860032" y="908720"/>
            <a:ext cx="4043363" cy="2016125"/>
          </a:xfrm>
          <a:prstGeom prst="rect">
            <a:avLst/>
          </a:prstGeom>
          <a:noFill/>
          <a:ln w="9525">
            <a:noFill/>
            <a:miter lim="800000"/>
            <a:headEnd/>
            <a:tailEnd/>
          </a:ln>
        </p:spPr>
      </p:pic>
      <p:pic>
        <p:nvPicPr>
          <p:cNvPr id="12293" name="Picture 4" descr="http://www.sscw.ee/public/Galleries/Nordplus_prepmeeting_Copenhagen2013/.gallery_pictures/Nordplus_Prepmeeting_Copenhagen_2013_5.jpg"/>
          <p:cNvPicPr>
            <a:picLocks noChangeAspect="1" noChangeArrowheads="1"/>
          </p:cNvPicPr>
          <p:nvPr/>
        </p:nvPicPr>
        <p:blipFill>
          <a:blip r:embed="rId3" cstate="print"/>
          <a:srcRect/>
          <a:stretch>
            <a:fillRect/>
          </a:stretch>
        </p:blipFill>
        <p:spPr bwMode="auto">
          <a:xfrm>
            <a:off x="683568" y="836712"/>
            <a:ext cx="3816350" cy="2149475"/>
          </a:xfrm>
          <a:prstGeom prst="rect">
            <a:avLst/>
          </a:prstGeom>
          <a:noFill/>
          <a:ln w="9525">
            <a:noFill/>
            <a:miter lim="800000"/>
            <a:headEnd/>
            <a:tailEnd/>
          </a:ln>
        </p:spPr>
      </p:pic>
      <p:pic>
        <p:nvPicPr>
          <p:cNvPr id="12294" name="Picture 6" descr="http://www.sscw.ee/public/Galleries/Arab_Baltic_Cooperation_2012/.gallery_pictures/Youth_Seminar_of_Arab_and_Baltic_countries.jpg"/>
          <p:cNvPicPr>
            <a:picLocks noChangeAspect="1" noChangeArrowheads="1"/>
          </p:cNvPicPr>
          <p:nvPr/>
        </p:nvPicPr>
        <p:blipFill>
          <a:blip r:embed="rId4" cstate="print"/>
          <a:srcRect t="9846"/>
          <a:stretch>
            <a:fillRect/>
          </a:stretch>
        </p:blipFill>
        <p:spPr bwMode="auto">
          <a:xfrm>
            <a:off x="4788024" y="4509120"/>
            <a:ext cx="3408363" cy="2160240"/>
          </a:xfrm>
          <a:prstGeom prst="rect">
            <a:avLst/>
          </a:prstGeom>
          <a:noFill/>
          <a:ln w="9525">
            <a:noFill/>
            <a:miter lim="800000"/>
            <a:headEnd/>
            <a:tailEnd/>
          </a:ln>
        </p:spPr>
      </p:pic>
      <p:pic>
        <p:nvPicPr>
          <p:cNvPr id="12295" name="Picture 8" descr="http://www.sscw.ee/public/Galleries/Arab_Baltic_Cooperation_2012/.gallery_pictures/Baltic-Arab_cooperation_seminar_6.jpg"/>
          <p:cNvPicPr>
            <a:picLocks noChangeAspect="1" noChangeArrowheads="1"/>
          </p:cNvPicPr>
          <p:nvPr/>
        </p:nvPicPr>
        <p:blipFill>
          <a:blip r:embed="rId5" cstate="print"/>
          <a:srcRect l="10493" t="15680" r="8867" b="10400"/>
          <a:stretch>
            <a:fillRect/>
          </a:stretch>
        </p:blipFill>
        <p:spPr bwMode="auto">
          <a:xfrm>
            <a:off x="683568" y="4491310"/>
            <a:ext cx="3168650" cy="2178050"/>
          </a:xfrm>
          <a:prstGeom prst="rect">
            <a:avLst/>
          </a:prstGeom>
          <a:noFill/>
          <a:ln w="9525">
            <a:noFill/>
            <a:miter lim="800000"/>
            <a:headEnd/>
            <a:tailEnd/>
          </a:ln>
        </p:spPr>
      </p:pic>
      <p:sp>
        <p:nvSpPr>
          <p:cNvPr id="9" name="Заголовок 1"/>
          <p:cNvSpPr txBox="1">
            <a:spLocks/>
          </p:cNvSpPr>
          <p:nvPr/>
        </p:nvSpPr>
        <p:spPr bwMode="auto">
          <a:xfrm>
            <a:off x="179512" y="-27384"/>
            <a:ext cx="8229600" cy="922338"/>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EE8012"/>
                </a:solidFill>
                <a:effectLst/>
                <a:uLnTx/>
                <a:uFillTx/>
                <a:latin typeface="+mj-lt"/>
                <a:ea typeface="+mj-ea"/>
                <a:cs typeface="+mj-cs"/>
              </a:rPr>
              <a:t>VIIMASED</a:t>
            </a:r>
            <a:r>
              <a:rPr kumimoji="0" lang="et-EE" sz="2800" b="1" i="0" u="none" strike="noStrike" kern="1200" cap="none" spc="0" normalizeH="0" baseline="0" noProof="0" dirty="0" smtClean="0">
                <a:ln>
                  <a:noFill/>
                </a:ln>
                <a:solidFill>
                  <a:srgbClr val="EE8012"/>
                </a:solidFill>
                <a:effectLst/>
                <a:uLnTx/>
                <a:uFillTx/>
                <a:latin typeface="+mj-lt"/>
                <a:ea typeface="+mj-ea"/>
                <a:cs typeface="+mj-cs"/>
              </a:rPr>
              <a:t> PROJEKTID</a:t>
            </a:r>
            <a:r>
              <a:rPr kumimoji="0" lang="en-US" sz="2800" b="1" i="0" u="none" strike="noStrike" kern="1200" cap="none" spc="0" normalizeH="0" baseline="0" noProof="0" dirty="0" smtClean="0">
                <a:ln>
                  <a:noFill/>
                </a:ln>
                <a:solidFill>
                  <a:srgbClr val="EE8012"/>
                </a:solidFill>
                <a:effectLst/>
                <a:uLnTx/>
                <a:uFillTx/>
                <a:latin typeface="+mj-lt"/>
                <a:ea typeface="+mj-ea"/>
                <a:cs typeface="+mj-cs"/>
              </a:rPr>
              <a:t> 201</a:t>
            </a:r>
            <a:r>
              <a:rPr kumimoji="0" lang="et-EE" sz="2800" b="1" i="0" u="none" strike="noStrike" kern="1200" cap="none" spc="0" normalizeH="0" baseline="0" noProof="0" dirty="0" smtClean="0">
                <a:ln>
                  <a:noFill/>
                </a:ln>
                <a:solidFill>
                  <a:srgbClr val="EE8012"/>
                </a:solidFill>
                <a:effectLst/>
                <a:uLnTx/>
                <a:uFillTx/>
                <a:latin typeface="+mj-lt"/>
                <a:ea typeface="+mj-ea"/>
                <a:cs typeface="+mj-cs"/>
              </a:rPr>
              <a:t>2-2013</a:t>
            </a:r>
            <a:endParaRPr kumimoji="0" lang="en-US" sz="2800" b="0" i="0" u="none" strike="noStrike" kern="120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3997</TotalTime>
  <Words>1052</Words>
  <Application>Microsoft Office PowerPoint</Application>
  <PresentationFormat>On-screen Show (4:3)</PresentationFormat>
  <Paragraphs>175</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Справедливость</vt:lpstr>
      <vt:lpstr>Sillamäe Lastekaitse Ühing</vt:lpstr>
      <vt:lpstr>KOOLITUSTÖÖ </vt:lpstr>
      <vt:lpstr>KAASAMINE</vt:lpstr>
      <vt:lpstr>VÕRGUSTIKUTÖÖ</vt:lpstr>
      <vt:lpstr>Liikmelisus Organisatsioonides/Komisjonides </vt:lpstr>
      <vt:lpstr>VIIMASED PROJEKTID 2011</vt:lpstr>
      <vt:lpstr>Vabatahtliku alased konverenstid</vt:lpstr>
      <vt:lpstr>Slide 8</vt:lpstr>
      <vt:lpstr>Slide 9</vt:lpstr>
      <vt:lpstr>Slide 10</vt:lpstr>
      <vt:lpstr>Slide 11</vt:lpstr>
      <vt:lpstr>VIIMASED PROJEKTID 2014</vt:lpstr>
      <vt:lpstr>ПРИМЕРЫ ПРОЕКТОВ 2015</vt:lpstr>
      <vt:lpstr>TUNNUSTUS JA SSCW FOND</vt:lpstr>
      <vt:lpstr>ORGANISATSIOONI ARENDAMINE</vt:lpstr>
      <vt:lpstr>Slide 16</vt:lpstr>
      <vt:lpstr>INFOLEVITUS - Kompaktne ja arusaadav</vt:lpstr>
      <vt:lpstr>OLEME VALMIS KOOSTÖÖKS!</vt:lpstr>
      <vt:lpstr>Teadlik ja Salliv noor kodanik</vt:lpstr>
      <vt:lpstr>Projekti eesmärk</vt:lpstr>
      <vt:lpstr>Tegevused</vt:lpstr>
      <vt:lpstr>Esseekonkursi tingimused:</vt:lpstr>
      <vt:lpstr>Fotokonkursi tingimused:</vt:lpstr>
      <vt:lpstr>Võistlustööde esitamine:</vt:lpstr>
      <vt:lpstr>Teised küsimused...</vt:lpstr>
      <vt:lpstr>SEMINARI PÄEVAKAVA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Parimad praktikad – Sillamäe Lastekaitse Ühing</dc:title>
  <dc:creator>Taisi</dc:creator>
  <cp:lastModifiedBy>hp</cp:lastModifiedBy>
  <cp:revision>156</cp:revision>
  <dcterms:created xsi:type="dcterms:W3CDTF">2012-04-10T09:32:26Z</dcterms:created>
  <dcterms:modified xsi:type="dcterms:W3CDTF">2016-02-02T20:46:48Z</dcterms:modified>
</cp:coreProperties>
</file>