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4122A-0334-4B11-AC4C-7F296E9DA6CB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9E7E3-56E6-41DE-A113-12D69EEB69A2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9E7E3-56E6-41DE-A113-12D69EEB69A2}" type="slidenum">
              <a:rPr lang="et-EE" smtClean="0"/>
              <a:t>7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ED34-B2DE-4B00-B8AA-879435FC2A5D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B732BE4-C241-4AEB-93F3-279A0326A268}" type="slidenum">
              <a:rPr lang="et-EE" smtClean="0"/>
              <a:t>‹#›</a:t>
            </a:fld>
            <a:endParaRPr lang="et-EE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ED34-B2DE-4B00-B8AA-879435FC2A5D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2BE4-C241-4AEB-93F3-279A0326A26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ED34-B2DE-4B00-B8AA-879435FC2A5D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2BE4-C241-4AEB-93F3-279A0326A26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ED34-B2DE-4B00-B8AA-879435FC2A5D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2BE4-C241-4AEB-93F3-279A0326A268}" type="slidenum">
              <a:rPr lang="et-EE" smtClean="0"/>
              <a:t>‹#›</a:t>
            </a:fld>
            <a:endParaRPr lang="et-E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ED34-B2DE-4B00-B8AA-879435FC2A5D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t-EE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B732BE4-C241-4AEB-93F3-279A0326A268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ED34-B2DE-4B00-B8AA-879435FC2A5D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2BE4-C241-4AEB-93F3-279A0326A268}" type="slidenum">
              <a:rPr lang="et-EE" smtClean="0"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ED34-B2DE-4B00-B8AA-879435FC2A5D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2BE4-C241-4AEB-93F3-279A0326A268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ED34-B2DE-4B00-B8AA-879435FC2A5D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2BE4-C241-4AEB-93F3-279A0326A26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ED34-B2DE-4B00-B8AA-879435FC2A5D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2BE4-C241-4AEB-93F3-279A0326A268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ED34-B2DE-4B00-B8AA-879435FC2A5D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32BE4-C241-4AEB-93F3-279A0326A268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ED34-B2DE-4B00-B8AA-879435FC2A5D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B732BE4-C241-4AEB-93F3-279A0326A268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E6ED34-B2DE-4B00-B8AA-879435FC2A5D}" type="datetimeFigureOut">
              <a:rPr lang="et-EE" smtClean="0"/>
              <a:t>2.02.2016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B732BE4-C241-4AEB-93F3-279A0326A268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3667" y="4581128"/>
            <a:ext cx="3713559" cy="613954"/>
          </a:xfrm>
        </p:spPr>
        <p:txBody>
          <a:bodyPr>
            <a:normAutofit/>
          </a:bodyPr>
          <a:lstStyle/>
          <a:p>
            <a:r>
              <a:rPr lang="et-EE" sz="2400" dirty="0" smtClean="0">
                <a:solidFill>
                  <a:schemeClr val="tx1"/>
                </a:solidFill>
              </a:rPr>
              <a:t>Edgar Iljin</a:t>
            </a:r>
            <a:r>
              <a:rPr lang="en-GB" sz="2400" dirty="0" smtClean="0">
                <a:solidFill>
                  <a:schemeClr val="tx1"/>
                </a:solidFill>
              </a:rPr>
              <a:t>, Peace Child Estonia</a:t>
            </a:r>
            <a:endParaRPr lang="et-EE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4853" y="1450504"/>
            <a:ext cx="7613571" cy="1474440"/>
          </a:xfrm>
        </p:spPr>
        <p:txBody>
          <a:bodyPr>
            <a:noAutofit/>
          </a:bodyPr>
          <a:lstStyle/>
          <a:p>
            <a:r>
              <a:rPr lang="et-EE" sz="4400" b="1" dirty="0" smtClean="0"/>
              <a:t>Teadlik ja salliv noor kodanik. </a:t>
            </a:r>
            <a:endParaRPr lang="en-US" sz="44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5517232"/>
            <a:ext cx="6912768" cy="102089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t-EE" sz="2400" dirty="0" smtClean="0">
                <a:latin typeface="Times New Roman" pitchFamily="18" charset="0"/>
                <a:cs typeface="Times New Roman" pitchFamily="18" charset="0"/>
              </a:rPr>
              <a:t>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t-EE" sz="2400" dirty="0" smtClean="0">
                <a:latin typeface="Times New Roman" pitchFamily="18" charset="0"/>
                <a:cs typeface="Times New Roman" pitchFamily="18" charset="0"/>
              </a:rPr>
              <a:t>Narva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t-EE" sz="2400" dirty="0" smtClean="0">
                <a:latin typeface="Times New Roman" pitchFamily="18" charset="0"/>
                <a:cs typeface="Times New Roman" pitchFamily="18" charset="0"/>
              </a:rPr>
              <a:t>Kolledž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t-EE" sz="2400" dirty="0" smtClean="0">
                <a:latin typeface="Times New Roman" pitchFamily="18" charset="0"/>
                <a:cs typeface="Times New Roman" pitchFamily="18" charset="0"/>
              </a:rPr>
              <a:t>25.09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.15</a:t>
            </a:r>
            <a:r>
              <a:rPr lang="et-E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0836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ARUTELU</a:t>
            </a:r>
            <a:endParaRPr lang="et-EE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65312"/>
            <a:ext cx="8219256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t-EE" sz="4800" b="1" dirty="0" smtClean="0"/>
              <a:t>Mida sina arvad</a:t>
            </a:r>
            <a:r>
              <a:rPr lang="en-US" sz="4800" b="1" dirty="0" smtClean="0"/>
              <a:t>?</a:t>
            </a:r>
            <a:br>
              <a:rPr lang="en-US" sz="4800" b="1" dirty="0" smtClean="0"/>
            </a:br>
            <a:endParaRPr lang="en-US" sz="4800" b="1" dirty="0" smtClean="0"/>
          </a:p>
          <a:p>
            <a:pPr algn="ctr">
              <a:buNone/>
            </a:pPr>
            <a:r>
              <a:rPr lang="en-US" sz="4800" b="1" dirty="0" smtClean="0"/>
              <a:t>K</a:t>
            </a:r>
            <a:r>
              <a:rPr lang="et-EE" sz="4800" b="1" dirty="0" smtClean="0"/>
              <a:t>uidas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uus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seadus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muudab</a:t>
            </a:r>
            <a:endParaRPr lang="en-US" sz="4800" b="1" dirty="0" smtClean="0"/>
          </a:p>
          <a:p>
            <a:pPr algn="ctr">
              <a:buNone/>
            </a:pPr>
            <a:r>
              <a:rPr lang="en-US" sz="4800" b="1" dirty="0" smtClean="0"/>
              <a:t> </a:t>
            </a:r>
            <a:r>
              <a:rPr lang="en-US" sz="4800" b="1" dirty="0" err="1" smtClean="0"/>
              <a:t>sinu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elu</a:t>
            </a:r>
            <a:r>
              <a:rPr lang="en-US" sz="4800" b="1" dirty="0" smtClean="0"/>
              <a:t>?</a:t>
            </a:r>
            <a:r>
              <a:rPr lang="et-EE" sz="4800" b="1" dirty="0" smtClean="0"/>
              <a:t/>
            </a:r>
            <a:br>
              <a:rPr lang="et-EE" sz="4800" b="1" dirty="0" smtClean="0"/>
            </a:br>
            <a:endParaRPr lang="en-GB" sz="4800" b="1" dirty="0" smtClean="0"/>
          </a:p>
          <a:p>
            <a:pPr algn="ctr">
              <a:buNone/>
            </a:pPr>
            <a:r>
              <a:rPr lang="et-EE" sz="4800" b="1" dirty="0" smtClean="0"/>
              <a:t>Kas </a:t>
            </a:r>
            <a:r>
              <a:rPr lang="et-EE" sz="4800" b="1" dirty="0" smtClean="0"/>
              <a:t>lähed valimistele?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endParaRPr lang="et-EE" sz="4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Tänan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tähel</a:t>
            </a:r>
            <a:r>
              <a:rPr lang="et-EE" sz="54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panu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eest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>
              <a:buNone/>
            </a:pP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Peace Child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Eesti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www.peacechild-estonia.org</a:t>
            </a:r>
            <a:endParaRPr lang="et-EE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 err="1" smtClean="0">
                <a:solidFill>
                  <a:schemeClr val="tx1"/>
                </a:solidFill>
              </a:rPr>
              <a:t>Organisatsioonist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7920880" cy="4896544"/>
          </a:xfrm>
        </p:spPr>
        <p:txBody>
          <a:bodyPr>
            <a:noAutofit/>
          </a:bodyPr>
          <a:lstStyle/>
          <a:p>
            <a:r>
              <a:rPr lang="de-DE" sz="2400" b="1" u="sng" dirty="0" smtClean="0">
                <a:latin typeface="Times New Roman" pitchFamily="18" charset="0"/>
                <a:cs typeface="Times New Roman" pitchFamily="18" charset="0"/>
              </a:rPr>
              <a:t>Peace </a:t>
            </a:r>
            <a:r>
              <a:rPr lang="de-DE" sz="2400" b="1" u="sng" dirty="0" smtClean="0">
                <a:latin typeface="Times New Roman" pitchFamily="18" charset="0"/>
                <a:cs typeface="Times New Roman" pitchFamily="18" charset="0"/>
              </a:rPr>
              <a:t>Child Eest</a:t>
            </a:r>
            <a:r>
              <a:rPr lang="de-DE" sz="24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 on vabatahtlikkuse alusel ühinenud isikute organisatsioon, mis tegutseb avalikes huvides. PCE on Ühendkuningriikide suurorganisatsiooni Peace Child Internationali esindus Eestis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Organisatsiooni tegevuse </a:t>
            </a:r>
            <a:r>
              <a:rPr lang="de-DE" sz="2400" b="1" dirty="0" smtClean="0">
                <a:latin typeface="Times New Roman" pitchFamily="18" charset="0"/>
                <a:cs typeface="Times New Roman" pitchFamily="18" charset="0"/>
              </a:rPr>
              <a:t>eesmärkideks on</a:t>
            </a:r>
            <a:r>
              <a:rPr lang="de-DE" sz="2400" b="1" i="1" dirty="0" smtClean="0">
                <a:latin typeface="Times New Roman" pitchFamily="18" charset="0"/>
                <a:cs typeface="Times New Roman" pitchFamily="18" charset="0"/>
              </a:rPr>
              <a:t> laste ja noorte inimeste kaasamine ja võimendamine, laste- ja noorsooalase tegevuse arendamine ning osalemine laste </a:t>
            </a:r>
            <a:r>
              <a:rPr lang="de-DE" sz="2400" b="1" i="1" dirty="0" smtClean="0">
                <a:latin typeface="Times New Roman" pitchFamily="18" charset="0"/>
                <a:cs typeface="Times New Roman" pitchFamily="18" charset="0"/>
              </a:rPr>
              <a:t>ja noorsootööpoliitika </a:t>
            </a:r>
            <a:r>
              <a:rPr lang="de-DE" sz="2400" b="1" i="1" dirty="0" smtClean="0">
                <a:latin typeface="Times New Roman" pitchFamily="18" charset="0"/>
                <a:cs typeface="Times New Roman" pitchFamily="18" charset="0"/>
              </a:rPr>
              <a:t>väljatöötamises ja rakendamises</a:t>
            </a:r>
            <a:r>
              <a:rPr lang="de-DE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400" b="1" dirty="0" smtClean="0">
                <a:latin typeface="Times New Roman" pitchFamily="18" charset="0"/>
                <a:cs typeface="Times New Roman" pitchFamily="18" charset="0"/>
              </a:rPr>
              <a:t>Missioon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: võimestada noori ja edendada jätkusuutlikku arengut.</a:t>
            </a:r>
          </a:p>
          <a:p>
            <a:r>
              <a:rPr lang="de-DE" sz="2400" b="1" dirty="0" smtClean="0">
                <a:latin typeface="Times New Roman" pitchFamily="18" charset="0"/>
                <a:cs typeface="Times New Roman" pitchFamily="18" charset="0"/>
              </a:rPr>
              <a:t>Visioon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: noored kui lahendus, mitte probleem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97070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b="1" dirty="0" smtClean="0">
                <a:solidFill>
                  <a:schemeClr val="tx1"/>
                </a:solidFill>
              </a:rPr>
              <a:t>Millest räägime?</a:t>
            </a:r>
            <a:endParaRPr lang="et-EE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t-EE" sz="3600" dirty="0" smtClean="0">
                <a:latin typeface="Times New Roman" pitchFamily="18" charset="0"/>
                <a:cs typeface="Times New Roman" pitchFamily="18" charset="0"/>
              </a:rPr>
              <a:t>Räägime </a:t>
            </a:r>
            <a:r>
              <a:rPr lang="et-EE" sz="3600" dirty="0" smtClean="0">
                <a:latin typeface="Times New Roman" pitchFamily="18" charset="0"/>
                <a:cs typeface="Times New Roman" pitchFamily="18" charset="0"/>
              </a:rPr>
              <a:t>sellest kuidas riik on muutnud KOV valimisõigusi. </a:t>
            </a:r>
          </a:p>
          <a:p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t-EE" sz="3600" dirty="0" smtClean="0">
                <a:latin typeface="Times New Roman" pitchFamily="18" charset="0"/>
                <a:cs typeface="Times New Roman" pitchFamily="18" charset="0"/>
              </a:rPr>
              <a:t>Räägime </a:t>
            </a:r>
            <a:r>
              <a:rPr lang="et-EE" sz="3600" dirty="0" smtClean="0">
                <a:latin typeface="Times New Roman" pitchFamily="18" charset="0"/>
                <a:cs typeface="Times New Roman" pitchFamily="18" charset="0"/>
              </a:rPr>
              <a:t>sellest, kuidas noored saaksid mõjutada kogukonna arengule ning ka linna/valla poliitiliste protsessidele</a:t>
            </a:r>
          </a:p>
          <a:p>
            <a:endParaRPr lang="et-EE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t-EE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>
            <a:noAutofit/>
          </a:bodyPr>
          <a:lstStyle/>
          <a:p>
            <a:r>
              <a:rPr lang="et-EE" sz="4400" b="1" dirty="0" smtClean="0">
                <a:solidFill>
                  <a:schemeClr val="tx1"/>
                </a:solidFill>
              </a:rPr>
              <a:t>Enne uue saeduse vastuvõtmist</a:t>
            </a:r>
            <a:r>
              <a:rPr lang="et-EE" sz="4400" b="1" dirty="0" smtClean="0">
                <a:solidFill>
                  <a:schemeClr val="tx1"/>
                </a:solidFill>
              </a:rPr>
              <a:t>...</a:t>
            </a:r>
            <a:endParaRPr lang="et-EE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4000" dirty="0" smtClean="0">
                <a:latin typeface="Times New Roman" pitchFamily="18" charset="0"/>
                <a:cs typeface="Times New Roman" pitchFamily="18" charset="0"/>
              </a:rPr>
              <a:t>Omavalitsuse </a:t>
            </a:r>
            <a:r>
              <a:rPr lang="et-EE" sz="4000" dirty="0" smtClean="0">
                <a:latin typeface="Times New Roman" pitchFamily="18" charset="0"/>
                <a:cs typeface="Times New Roman" pitchFamily="18" charset="0"/>
              </a:rPr>
              <a:t>maa-alal püsivalt elavad </a:t>
            </a:r>
            <a:r>
              <a:rPr lang="et-EE" sz="4000" dirty="0" smtClean="0">
                <a:latin typeface="Times New Roman" pitchFamily="18" charset="0"/>
                <a:cs typeface="Times New Roman" pitchFamily="18" charset="0"/>
              </a:rPr>
              <a:t>isikud</a:t>
            </a:r>
            <a:endParaRPr lang="en-GB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4000" dirty="0" smtClean="0">
                <a:latin typeface="Times New Roman" pitchFamily="18" charset="0"/>
                <a:cs typeface="Times New Roman" pitchFamily="18" charset="0"/>
              </a:rPr>
              <a:t>Kes on vähemalt </a:t>
            </a:r>
            <a:r>
              <a:rPr lang="et-EE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kaheksateist aastat vanad. </a:t>
            </a:r>
            <a:endParaRPr lang="en-US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t-EE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b="1" dirty="0" smtClean="0">
                <a:solidFill>
                  <a:schemeClr val="tx1"/>
                </a:solidFill>
              </a:rPr>
              <a:t>Eelnõu sisu</a:t>
            </a:r>
            <a:r>
              <a:rPr lang="ru-RU" sz="4400" b="1" dirty="0" smtClean="0">
                <a:solidFill>
                  <a:schemeClr val="tx1"/>
                </a:solidFill>
              </a:rPr>
              <a:t> </a:t>
            </a:r>
            <a:endParaRPr lang="et-EE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3200" dirty="0" smtClean="0"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t-EE" sz="32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§ </a:t>
            </a:r>
            <a:r>
              <a:rPr lang="et-EE" sz="3200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156 lõiget 2, sätestades, et kohaliku omavalitsuse volikogu valimistel on seaduses ettenähtud tingimustel hääleõiguslikud selle omavalitsuse maa-alal püsivalt elavad isikud, kes on </a:t>
            </a:r>
            <a:r>
              <a:rPr lang="et-EE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vähemalt kuusteist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t-EE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aastat vanad.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t-EE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b="1" dirty="0" smtClean="0">
                <a:solidFill>
                  <a:schemeClr val="tx1"/>
                </a:solidFill>
              </a:rPr>
              <a:t>Miks ja milleks?</a:t>
            </a:r>
            <a:endParaRPr lang="et-EE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63824"/>
            <a:ext cx="8568952" cy="4357464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100" dirty="0" smtClean="0"/>
              <a:t>M</a:t>
            </a:r>
            <a:r>
              <a:rPr lang="et-EE" sz="3100" dirty="0" smtClean="0"/>
              <a:t>öödunud juba 22 aastat, selle seaduse kehtestamisest.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3100" dirty="0" smtClean="0"/>
              <a:t>Eesti ühiskond on teinud märgatava arengu.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3100" dirty="0" smtClean="0"/>
              <a:t>Ühiskond on stabiliseerunud, edasi arenenud ja küpsenud.</a:t>
            </a:r>
            <a:endParaRPr lang="en-GB" sz="3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3100" dirty="0" smtClean="0"/>
              <a:t>Oluliselt küpsenud on ka noored </a:t>
            </a:r>
            <a:r>
              <a:rPr lang="et-EE" sz="3100" dirty="0" smtClean="0"/>
              <a:t>inimesed</a:t>
            </a:r>
            <a:endParaRPr lang="en-GB" sz="3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3100" dirty="0" smtClean="0"/>
              <a:t>V</a:t>
            </a:r>
            <a:r>
              <a:rPr lang="et-EE" sz="3100" dirty="0" smtClean="0"/>
              <a:t>anem </a:t>
            </a:r>
            <a:r>
              <a:rPr lang="et-EE" sz="3100" dirty="0" smtClean="0"/>
              <a:t>valijaskond teeb otsuseid noorte elu puudutavates küsimustes. </a:t>
            </a:r>
            <a:endParaRPr lang="en-GB" sz="31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3100" dirty="0" smtClean="0"/>
              <a:t>Noored </a:t>
            </a:r>
            <a:r>
              <a:rPr lang="et-EE" sz="3100" dirty="0" smtClean="0"/>
              <a:t>peavad ise osalema oma tuleviku kujundamises</a:t>
            </a:r>
            <a:r>
              <a:rPr lang="et-EE" sz="3100" dirty="0" smtClean="0"/>
              <a:t>.</a:t>
            </a:r>
            <a:endParaRPr lang="et-EE" sz="31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143000"/>
          </a:xfrm>
        </p:spPr>
        <p:txBody>
          <a:bodyPr>
            <a:noAutofit/>
          </a:bodyPr>
          <a:lstStyle/>
          <a:p>
            <a:r>
              <a:rPr lang="et-EE" sz="3200" b="1" dirty="0" smtClean="0">
                <a:solidFill>
                  <a:schemeClr val="tx1"/>
                </a:solidFill>
              </a:rPr>
              <a:t>Justiitsministeeriumi</a:t>
            </a:r>
            <a:r>
              <a:rPr lang="en-GB" sz="3200" b="1" dirty="0" smtClean="0">
                <a:solidFill>
                  <a:schemeClr val="tx1"/>
                </a:solidFill>
              </a:rPr>
              <a:t> </a:t>
            </a:r>
            <a:r>
              <a:rPr lang="et-EE" sz="3200" b="1" dirty="0" smtClean="0">
                <a:solidFill>
                  <a:schemeClr val="tx1"/>
                </a:solidFill>
              </a:rPr>
              <a:t>koostatud analüüs </a:t>
            </a:r>
            <a:endParaRPr lang="et-EE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933528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et-EE" sz="2800" dirty="0" smtClean="0"/>
              <a:t>Valimisea langetamine ei tingi teiste õiguste või kohustuste muutmist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t-EE" sz="2800" dirty="0" smtClean="0"/>
              <a:t>Valimisõiguse langetamiseks sobiv vanus on ühiskondliku kokkuleppe küsimus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t-EE" sz="2800" dirty="0" smtClean="0"/>
              <a:t>Valimisea langetamine võimaldab kõrgeimat riigivõimu</a:t>
            </a:r>
            <a:r>
              <a:rPr lang="en-US" sz="2800" dirty="0" smtClean="0"/>
              <a:t> </a:t>
            </a:r>
            <a:r>
              <a:rPr lang="et-EE" sz="2800" dirty="0" smtClean="0"/>
              <a:t>teostada laiemal ühiskonnagrupil.</a:t>
            </a:r>
            <a:endParaRPr lang="en-US" sz="2800" dirty="0" smtClean="0"/>
          </a:p>
          <a:p>
            <a:pPr marL="342900" indent="-342900">
              <a:buAutoNum type="arabicPeriod"/>
            </a:pPr>
            <a:r>
              <a:rPr lang="en-US" sz="2800" dirty="0" smtClean="0"/>
              <a:t> </a:t>
            </a:r>
            <a:r>
              <a:rPr lang="et-EE" sz="2800" dirty="0" smtClean="0"/>
              <a:t>Valimisea langetamine mõjub vastumeetmena demograafilisele vananemisele, kuid ta ei kõrvalda seda.</a:t>
            </a:r>
            <a:endParaRPr lang="en-GB" sz="2800" dirty="0" smtClean="0"/>
          </a:p>
          <a:p>
            <a:pPr marL="342900" indent="-342900">
              <a:buAutoNum type="arabicPeriod"/>
            </a:pPr>
            <a:r>
              <a:rPr lang="et-EE" sz="2800" dirty="0" smtClean="0"/>
              <a:t>Negatiivseid tagajärgi kaalutletud valimisea langetamiseks ei ole ette näha. </a:t>
            </a:r>
            <a:r>
              <a:rPr lang="en-GB" sz="2800" dirty="0" smtClean="0"/>
              <a:t> </a:t>
            </a:r>
          </a:p>
          <a:p>
            <a:pPr marL="342900" indent="-342900">
              <a:buNone/>
            </a:pPr>
            <a:r>
              <a:rPr lang="et-EE" sz="2400" i="1" dirty="0" smtClean="0"/>
              <a:t>Koostatud Juistiitsministeeriumi poolt 2011 a</a:t>
            </a:r>
            <a:r>
              <a:rPr lang="et-EE" sz="2400" i="1" dirty="0" smtClean="0"/>
              <a:t>.</a:t>
            </a:r>
            <a:endParaRPr lang="et-EE" sz="24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b="1" dirty="0" smtClean="0">
                <a:solidFill>
                  <a:schemeClr val="tx1"/>
                </a:solidFill>
              </a:rPr>
              <a:t>Muudatuse põhjused ja </a:t>
            </a:r>
            <a:r>
              <a:rPr lang="et-EE" b="1" dirty="0" smtClean="0">
                <a:solidFill>
                  <a:schemeClr val="tx1"/>
                </a:solidFill>
              </a:rPr>
              <a:t>mõjud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t-EE" sz="2800" dirty="0" smtClean="0"/>
              <a:t>Valimisea langetamisega kaasneb noorte teemade tõusmine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800" dirty="0" smtClean="0"/>
              <a:t>A</a:t>
            </a:r>
            <a:r>
              <a:rPr lang="et-EE" sz="2800" dirty="0" smtClean="0"/>
              <a:t>itab parandada demograafilist tasakaalu valijaskonnas</a:t>
            </a:r>
          </a:p>
          <a:p>
            <a:pPr marL="457200" indent="-457200">
              <a:buFont typeface="+mj-lt"/>
              <a:buAutoNum type="arabicPeriod"/>
            </a:pPr>
            <a:r>
              <a:rPr lang="et-EE" sz="2800" dirty="0" smtClean="0"/>
              <a:t>Muudatus võiks tuua kaasa noorte huvi kasvu poliitika, riigi ja kohaliku omavalitsuse arengu suhtes. </a:t>
            </a:r>
            <a:endParaRPr lang="en-GB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GB" sz="2800" dirty="0" smtClean="0"/>
              <a:t>1</a:t>
            </a:r>
            <a:r>
              <a:rPr lang="et-EE" sz="2800" dirty="0" smtClean="0"/>
              <a:t>6-18.aastastel noortel on õigus olla ära kuulatud</a:t>
            </a:r>
          </a:p>
          <a:p>
            <a:pPr marL="457200" indent="-457200">
              <a:buFont typeface="+mj-lt"/>
              <a:buAutoNum type="arabicPeriod"/>
            </a:pPr>
            <a:r>
              <a:rPr lang="et-EE" sz="2800" dirty="0" smtClean="0"/>
              <a:t>Kriitiline iga ei ole mitte eagrupp </a:t>
            </a:r>
            <a:r>
              <a:rPr lang="en-GB" sz="2800" dirty="0" smtClean="0"/>
              <a:t>1</a:t>
            </a:r>
            <a:r>
              <a:rPr lang="et-EE" sz="2800" dirty="0" smtClean="0"/>
              <a:t>6-18 aastat, vaid 18-25 </a:t>
            </a:r>
            <a:r>
              <a:rPr lang="et-EE" sz="2800" dirty="0" smtClean="0"/>
              <a:t>aastat</a:t>
            </a:r>
          </a:p>
          <a:p>
            <a:pPr marL="457200" indent="-457200">
              <a:buFont typeface="+mj-lt"/>
              <a:buAutoNum type="arabicPeriod"/>
            </a:pPr>
            <a:r>
              <a:rPr lang="et-EE" sz="2800" dirty="0" smtClean="0"/>
              <a:t>Paljud olulised õigused-kohustused antakse noortele enne 18.eluaastat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 smtClean="0">
                <a:solidFill>
                  <a:schemeClr val="tx1"/>
                </a:solidFill>
              </a:rPr>
              <a:t>Muudatuse põhjused ja mõjud</a:t>
            </a:r>
            <a:endParaRPr lang="et-E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endParaRPr lang="en-GB" sz="2800" dirty="0" smtClean="0"/>
          </a:p>
          <a:p>
            <a:pPr marL="514350" indent="-514350">
              <a:buFont typeface="+mj-lt"/>
              <a:buAutoNum type="arabicPeriod" startAt="7"/>
            </a:pPr>
            <a:r>
              <a:rPr lang="et-EE" sz="2800" dirty="0" smtClean="0"/>
              <a:t>Noortepoliitika </a:t>
            </a:r>
            <a:r>
              <a:rPr lang="et-EE" sz="2800" dirty="0" smtClean="0"/>
              <a:t>ja paljud noorte elu puudutavad küsimused on kohaliku omavalitsuse pädevuses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t-EE" sz="2800" dirty="0" smtClean="0"/>
              <a:t>Eestis </a:t>
            </a:r>
            <a:r>
              <a:rPr lang="et-EE" sz="2800" dirty="0" smtClean="0"/>
              <a:t>on 16–18-aastaste eagrupis ca </a:t>
            </a:r>
            <a:r>
              <a:rPr lang="en-GB" sz="2800" dirty="0" smtClean="0"/>
              <a:t> </a:t>
            </a:r>
            <a:r>
              <a:rPr lang="et-EE" sz="2800" dirty="0" smtClean="0"/>
              <a:t>24 </a:t>
            </a:r>
            <a:r>
              <a:rPr lang="et-EE" sz="2800" dirty="0" smtClean="0"/>
              <a:t>000 noort.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t-EE" sz="2800" dirty="0" smtClean="0"/>
              <a:t>Küsitlused </a:t>
            </a:r>
            <a:r>
              <a:rPr lang="et-EE" sz="2800" dirty="0" smtClean="0"/>
              <a:t>näitavad, et noortel on küllalt väljakujunenud poliitilised eelistused </a:t>
            </a:r>
            <a:endParaRPr lang="en-US" sz="2800" dirty="0" smtClean="0"/>
          </a:p>
          <a:p>
            <a:pPr marL="514350" indent="-514350">
              <a:buFont typeface="+mj-lt"/>
              <a:buAutoNum type="arabicPeriod" startAt="7"/>
            </a:pPr>
            <a:endParaRPr lang="et-EE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</TotalTime>
  <Words>312</Words>
  <Application>Microsoft Office PowerPoint</Application>
  <PresentationFormat>On-screen Show (4:3)</PresentationFormat>
  <Paragraphs>61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Teadlik ja salliv noor kodanik. </vt:lpstr>
      <vt:lpstr>Organisatsioonist</vt:lpstr>
      <vt:lpstr>Millest räägime?</vt:lpstr>
      <vt:lpstr>Enne uue saeduse vastuvõtmist...</vt:lpstr>
      <vt:lpstr>Eelnõu sisu </vt:lpstr>
      <vt:lpstr>Miks ja milleks?</vt:lpstr>
      <vt:lpstr>Justiitsministeeriumi koostatud analüüs </vt:lpstr>
      <vt:lpstr>Muudatuse põhjused ja mõjud</vt:lpstr>
      <vt:lpstr>Muudatuse põhjused ja mõjud</vt:lpstr>
      <vt:lpstr>ARUTELU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Teadlik ja salliv noor kodanik.</dc:title>
  <dc:creator>PCE</dc:creator>
  <cp:lastModifiedBy>hp</cp:lastModifiedBy>
  <cp:revision>5</cp:revision>
  <dcterms:created xsi:type="dcterms:W3CDTF">2016-02-02T15:13:42Z</dcterms:created>
  <dcterms:modified xsi:type="dcterms:W3CDTF">2016-02-02T15:56:59Z</dcterms:modified>
</cp:coreProperties>
</file>