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17" autoAdjust="0"/>
    <p:restoredTop sz="94660"/>
  </p:normalViewPr>
  <p:slideViewPr>
    <p:cSldViewPr>
      <p:cViewPr varScale="1">
        <p:scale>
          <a:sx n="68" d="100"/>
          <a:sy n="68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E80C97-BB83-4753-B8BE-2B7B81830262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55D5ED-20D4-45BE-9092-78CC1AD9B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80C97-BB83-4753-B8BE-2B7B81830262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5D5ED-20D4-45BE-9092-78CC1AD9B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80C97-BB83-4753-B8BE-2B7B81830262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5D5ED-20D4-45BE-9092-78CC1AD9B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80C97-BB83-4753-B8BE-2B7B81830262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5D5ED-20D4-45BE-9092-78CC1AD9B0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80C97-BB83-4753-B8BE-2B7B81830262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5D5ED-20D4-45BE-9092-78CC1AD9B0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80C97-BB83-4753-B8BE-2B7B81830262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5D5ED-20D4-45BE-9092-78CC1AD9B0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80C97-BB83-4753-B8BE-2B7B81830262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5D5ED-20D4-45BE-9092-78CC1AD9B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80C97-BB83-4753-B8BE-2B7B81830262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5D5ED-20D4-45BE-9092-78CC1AD9B0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80C97-BB83-4753-B8BE-2B7B81830262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5D5ED-20D4-45BE-9092-78CC1AD9B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AE80C97-BB83-4753-B8BE-2B7B81830262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5D5ED-20D4-45BE-9092-78CC1AD9B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E80C97-BB83-4753-B8BE-2B7B81830262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55D5ED-20D4-45BE-9092-78CC1AD9B0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E80C97-BB83-4753-B8BE-2B7B81830262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55D5ED-20D4-45BE-9092-78CC1AD9B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1124744"/>
            <a:ext cx="9252520" cy="1793167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dirty="0">
                <a:effectLst/>
              </a:rPr>
              <a:t>Информированный и толерантный молодой гражданин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3933056"/>
            <a:ext cx="4968552" cy="792088"/>
          </a:xfrm>
        </p:spPr>
        <p:txBody>
          <a:bodyPr/>
          <a:lstStyle/>
          <a:p>
            <a:pPr algn="ctr"/>
            <a:r>
              <a:rPr lang="en-US" dirty="0">
                <a:latin typeface="Lucida Sans Unicode (Headings)"/>
                <a:cs typeface="Times New Roman" pitchFamily="18" charset="0"/>
              </a:rPr>
              <a:t>T</a:t>
            </a:r>
            <a:r>
              <a:rPr lang="et-EE" dirty="0">
                <a:latin typeface="Lucida Sans Unicode (Headings)"/>
                <a:cs typeface="Times New Roman" pitchFamily="18" charset="0"/>
              </a:rPr>
              <a:t>Ü</a:t>
            </a:r>
            <a:r>
              <a:rPr lang="en-US" dirty="0">
                <a:latin typeface="Lucida Sans Unicode (Headings)"/>
                <a:cs typeface="Times New Roman" pitchFamily="18" charset="0"/>
              </a:rPr>
              <a:t> </a:t>
            </a:r>
            <a:r>
              <a:rPr lang="et-EE" dirty="0">
                <a:latin typeface="Lucida Sans Unicode (Headings)"/>
                <a:cs typeface="Times New Roman" pitchFamily="18" charset="0"/>
              </a:rPr>
              <a:t>Narva</a:t>
            </a:r>
            <a:r>
              <a:rPr lang="en-US" dirty="0">
                <a:latin typeface="Lucida Sans Unicode (Headings)"/>
                <a:cs typeface="Times New Roman" pitchFamily="18" charset="0"/>
              </a:rPr>
              <a:t> </a:t>
            </a:r>
            <a:r>
              <a:rPr lang="et-EE" dirty="0" smtClean="0">
                <a:latin typeface="Lucida Sans Unicode (Headings)"/>
                <a:cs typeface="Times New Roman" pitchFamily="18" charset="0"/>
              </a:rPr>
              <a:t>Kolledž  25.09</a:t>
            </a:r>
            <a:r>
              <a:rPr lang="en-GB" dirty="0" smtClean="0">
                <a:latin typeface="Lucida Sans Unicode (Headings)"/>
                <a:cs typeface="Times New Roman" pitchFamily="18" charset="0"/>
              </a:rPr>
              <a:t>.15</a:t>
            </a:r>
            <a:r>
              <a:rPr lang="et-EE" dirty="0" smtClean="0">
                <a:latin typeface="Lucida Sans Unicode (Headings)"/>
                <a:cs typeface="Times New Roman" pitchFamily="18" charset="0"/>
              </a:rPr>
              <a:t> </a:t>
            </a:r>
            <a:endParaRPr lang="en-US" dirty="0">
              <a:latin typeface="Lucida Sans Unicode (Headings)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16084" y="6079604"/>
            <a:ext cx="3627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dirty="0"/>
              <a:t>Edgar Iljin</a:t>
            </a:r>
            <a:r>
              <a:rPr lang="en-GB" dirty="0"/>
              <a:t>, Peace Child Estonia</a:t>
            </a:r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xmlns="" val="237632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 молодежи 16-18 лет есть право быть услышанными. </a:t>
            </a:r>
          </a:p>
          <a:p>
            <a:r>
              <a:rPr lang="ru-RU" dirty="0" smtClean="0"/>
              <a:t>Многие важные права/обязательства даются молодежи до 18. лет.</a:t>
            </a:r>
          </a:p>
          <a:p>
            <a:r>
              <a:rPr lang="ru-RU" dirty="0" smtClean="0"/>
              <a:t>В возрастной группе 16-18 лет примерно 24 000 человек.</a:t>
            </a:r>
          </a:p>
          <a:p>
            <a:r>
              <a:rPr lang="ru-RU" dirty="0"/>
              <a:t> В местных выборах смогут принимать участие и молодые </a:t>
            </a:r>
            <a:r>
              <a:rPr lang="ru-RU" dirty="0" err="1"/>
              <a:t>неграждане</a:t>
            </a:r>
            <a:r>
              <a:rPr lang="ru-RU" dirty="0"/>
              <a:t>, которые получат возможность активнее участвовать в общественных процессах, что будет способствовать большей интеграции</a:t>
            </a: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Причина изменений в законе...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807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3200" dirty="0" smtClean="0"/>
              <a:t>Что ты думаешь об изменении возрастного ценза?</a:t>
            </a:r>
          </a:p>
          <a:p>
            <a:endParaRPr lang="ru-RU" sz="3200" dirty="0" smtClean="0"/>
          </a:p>
          <a:p>
            <a:r>
              <a:rPr lang="ru-RU" sz="3200" dirty="0" smtClean="0"/>
              <a:t>Как этот закон изменит твою жизнь?</a:t>
            </a:r>
          </a:p>
          <a:p>
            <a:endParaRPr lang="ru-RU" sz="3200" dirty="0" smtClean="0"/>
          </a:p>
          <a:p>
            <a:r>
              <a:rPr lang="ru-RU" sz="3200" dirty="0" smtClean="0"/>
              <a:t>Пойдешь ли ты голосовать на выборы местного самоуправления 15.10.2017 года?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Личное мнение...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024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Edgar Iljin</a:t>
            </a:r>
            <a:r>
              <a:rPr lang="en-GB" dirty="0" smtClean="0"/>
              <a:t>, Peace Child Estonia</a:t>
            </a:r>
            <a:endParaRPr lang="et-EE" sz="3200" dirty="0" smtClean="0"/>
          </a:p>
          <a:p>
            <a:r>
              <a:rPr lang="et-EE" dirty="0" smtClean="0"/>
              <a:t>info@peacechild-estonia.org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говорить о том, как государство изменила закон о голосовании на   местных выборах (местного самоуправления).</a:t>
            </a:r>
            <a:endParaRPr lang="en-GB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Поговорим о том как молодежь могла бы повлиять на развитие общины.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 чем будем говорить?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81328"/>
            <a:ext cx="8229600" cy="4525963"/>
          </a:xfrm>
        </p:spPr>
        <p:txBody>
          <a:bodyPr/>
          <a:lstStyle/>
          <a:p>
            <a:endParaRPr lang="en-GB" dirty="0" smtClean="0"/>
          </a:p>
          <a:p>
            <a:r>
              <a:rPr lang="ru-RU" dirty="0" smtClean="0"/>
              <a:t>Конституция</a:t>
            </a:r>
            <a:r>
              <a:rPr lang="en-GB" dirty="0" smtClean="0"/>
              <a:t> </a:t>
            </a:r>
            <a:r>
              <a:rPr lang="ru-RU" dirty="0" smtClean="0"/>
              <a:t>ЭР</a:t>
            </a:r>
            <a:r>
              <a:rPr lang="ru-RU" dirty="0" smtClean="0"/>
              <a:t> </a:t>
            </a:r>
            <a:r>
              <a:rPr lang="et-EE" dirty="0" smtClean="0"/>
              <a:t>§</a:t>
            </a:r>
            <a:r>
              <a:rPr lang="ru-RU" dirty="0" smtClean="0"/>
              <a:t> 156 часть 2  в законе о выборов гор собрания местного самоуправления предусмотрено условия имеющие право голосовать постоянно проживающие на этой территории людей и которые как минимум достигли 18 лет.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 принятия нового </a:t>
            </a:r>
            <a:r>
              <a:rPr lang="ru-RU" dirty="0" smtClean="0"/>
              <a:t>закона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6693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Конституция ЭР </a:t>
            </a:r>
            <a:r>
              <a:rPr lang="et-EE" sz="2800" dirty="0"/>
              <a:t>§</a:t>
            </a:r>
            <a:r>
              <a:rPr lang="ru-RU" sz="2800" dirty="0"/>
              <a:t> 156 часть 2  в законе о выборов гор собрания местного самоуправления предусмотрено условия имеющие право </a:t>
            </a:r>
            <a:r>
              <a:rPr lang="ru-RU" sz="2800" dirty="0" smtClean="0"/>
              <a:t>голосовать </a:t>
            </a:r>
            <a:r>
              <a:rPr lang="ru-RU" sz="2800" dirty="0"/>
              <a:t>постоянно проживающие на </a:t>
            </a:r>
            <a:r>
              <a:rPr lang="ru-RU" sz="2800" dirty="0" smtClean="0"/>
              <a:t>этой </a:t>
            </a:r>
            <a:r>
              <a:rPr lang="ru-RU" sz="2800" dirty="0"/>
              <a:t>территории людей и которые как минимум достигли </a:t>
            </a:r>
            <a:r>
              <a:rPr lang="ru-RU" sz="2800" dirty="0" smtClean="0"/>
              <a:t>16 </a:t>
            </a:r>
            <a:r>
              <a:rPr lang="ru-RU" sz="2800" dirty="0"/>
              <a:t>лет.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законопроекта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1251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76398"/>
            <a:ext cx="8892480" cy="483089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Прошло уже 22 года с подтверждения старого закона.</a:t>
            </a:r>
          </a:p>
          <a:p>
            <a:r>
              <a:rPr lang="ru-RU" dirty="0"/>
              <a:t>Эстонское общество за это время заметно развилось, стало более продвинутым и зрелым.  </a:t>
            </a:r>
            <a:endParaRPr lang="ru-RU" dirty="0" smtClean="0"/>
          </a:p>
          <a:p>
            <a:r>
              <a:rPr lang="ru-RU" dirty="0"/>
              <a:t>Намного более зрелой, образованной и информированной об общественных процессах стала и наша молодежь </a:t>
            </a:r>
            <a:endParaRPr lang="ru-RU" dirty="0" smtClean="0"/>
          </a:p>
          <a:p>
            <a:r>
              <a:rPr lang="ru-RU" dirty="0" smtClean="0"/>
              <a:t>Старшее поколение избирателей принимает касающихся молодежи решения. </a:t>
            </a:r>
          </a:p>
          <a:p>
            <a:r>
              <a:rPr lang="ru-RU" dirty="0" smtClean="0"/>
              <a:t> Молодежь должна сама принимать решения  своего будущего.</a:t>
            </a:r>
            <a:endParaRPr lang="en-US" dirty="0" smtClean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398"/>
            <a:ext cx="8229600" cy="1143000"/>
          </a:xfrm>
        </p:spPr>
        <p:txBody>
          <a:bodyPr/>
          <a:lstStyle/>
          <a:p>
            <a:r>
              <a:rPr lang="ru-RU" dirty="0" smtClean="0"/>
              <a:t>Почему и зачем?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418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ru-RU" dirty="0" smtClean="0"/>
              <a:t>Изменение возрастного ценза не требует  изменений  в других законодательных актах или обязательств.</a:t>
            </a:r>
          </a:p>
          <a:p>
            <a:r>
              <a:rPr lang="ru-RU" dirty="0" smtClean="0"/>
              <a:t>Для голосования, снижения возрастного ценза - вопрос </a:t>
            </a:r>
            <a:r>
              <a:rPr lang="ru-RU" dirty="0"/>
              <a:t>общественного </a:t>
            </a:r>
            <a:r>
              <a:rPr lang="ru-RU" dirty="0" smtClean="0"/>
              <a:t>договора.</a:t>
            </a:r>
          </a:p>
          <a:p>
            <a:r>
              <a:rPr lang="ru-RU" dirty="0" smtClean="0"/>
              <a:t>Понижение возрастного ценза позволяет воплощать высшую государственную власть в более широкие общественные группы.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effectLst/>
              </a:rPr>
              <a:t>Составленный анализ</a:t>
            </a:r>
            <a:r>
              <a:rPr lang="en-US" sz="3600" dirty="0" smtClean="0">
                <a:effectLst/>
              </a:rPr>
              <a:t> </a:t>
            </a:r>
            <a:r>
              <a:rPr lang="ru-RU" sz="3600" dirty="0" smtClean="0">
                <a:effectLst/>
              </a:rPr>
              <a:t>министерства юстиции</a:t>
            </a:r>
            <a:r>
              <a:rPr lang="en-US" sz="3600" dirty="0" smtClean="0">
                <a:effectLst/>
              </a:rPr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50429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ru-RU" dirty="0"/>
              <a:t>Понижение возрастного </a:t>
            </a:r>
            <a:r>
              <a:rPr lang="ru-RU" dirty="0" smtClean="0"/>
              <a:t>ценза работает против демографического старения, но не устраняет его.</a:t>
            </a:r>
          </a:p>
          <a:p>
            <a:r>
              <a:rPr lang="ru-RU" dirty="0" smtClean="0"/>
              <a:t>Негативные последствия при понижения возрастного </a:t>
            </a:r>
            <a:r>
              <a:rPr lang="ru-RU" dirty="0"/>
              <a:t>ценза </a:t>
            </a:r>
            <a:r>
              <a:rPr lang="ru-RU" dirty="0" smtClean="0"/>
              <a:t>не предусмотрены. </a:t>
            </a:r>
          </a:p>
          <a:p>
            <a:pPr marL="109728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effectLst/>
              </a:rPr>
              <a:t>Составленный анализ</a:t>
            </a:r>
            <a:r>
              <a:rPr lang="en-US" sz="4400" dirty="0" smtClean="0">
                <a:effectLst/>
              </a:rPr>
              <a:t> </a:t>
            </a:r>
            <a:r>
              <a:rPr lang="ru-RU" sz="4400" dirty="0" smtClean="0">
                <a:effectLst/>
              </a:rPr>
              <a:t>министерства юстиции</a:t>
            </a:r>
            <a:r>
              <a:rPr lang="en-US" sz="4400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0012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Снижение </a:t>
            </a:r>
            <a:r>
              <a:rPr lang="ru-RU" dirty="0"/>
              <a:t>избирательного возраста молодежные темы станут более </a:t>
            </a:r>
            <a:r>
              <a:rPr lang="ru-RU" dirty="0" smtClean="0"/>
              <a:t>актуальными.</a:t>
            </a:r>
          </a:p>
          <a:p>
            <a:r>
              <a:rPr lang="ru-RU" dirty="0" smtClean="0"/>
              <a:t>Улучшится </a:t>
            </a:r>
            <a:r>
              <a:rPr lang="ru-RU" dirty="0"/>
              <a:t>демографическое равновесие среди электората </a:t>
            </a:r>
            <a:endParaRPr lang="ru-RU" dirty="0" smtClean="0"/>
          </a:p>
          <a:p>
            <a:r>
              <a:rPr lang="ru-RU" dirty="0"/>
              <a:t>И</a:t>
            </a:r>
            <a:r>
              <a:rPr lang="ru-RU" dirty="0" smtClean="0"/>
              <a:t>зменение </a:t>
            </a:r>
            <a:r>
              <a:rPr lang="ru-RU" dirty="0"/>
              <a:t>повысит интерес молодежи к политике, к процессам развития государства и местных самоуправлений.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Причина изменений в законе...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472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Эстонское </a:t>
            </a:r>
            <a:r>
              <a:rPr lang="ru-RU" dirty="0"/>
              <a:t>общество готово к тому, чтобы 16- и 17-летние молодые люди принимали участие в муниципальных выборах. </a:t>
            </a:r>
            <a:endParaRPr lang="ru-RU" dirty="0" smtClean="0"/>
          </a:p>
          <a:p>
            <a:r>
              <a:rPr lang="ru-RU" dirty="0" smtClean="0"/>
              <a:t>Опрос показывает что  молодежь разбирается в политике и политических предпочтениях.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Причина изменений в законе...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665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190</TotalTime>
  <Words>361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Открытая</vt:lpstr>
      <vt:lpstr>Информированный и толерантный молодой гражданин</vt:lpstr>
      <vt:lpstr>О чем будем говорить?</vt:lpstr>
      <vt:lpstr>До принятия нового закона</vt:lpstr>
      <vt:lpstr>Содержание законопроекта</vt:lpstr>
      <vt:lpstr>Почему и зачем?</vt:lpstr>
      <vt:lpstr>Составленный анализ министерства юстиции </vt:lpstr>
      <vt:lpstr>Составленный анализ министерства юстиции </vt:lpstr>
      <vt:lpstr>Причина изменений в законе...</vt:lpstr>
      <vt:lpstr>Причина изменений в законе...</vt:lpstr>
      <vt:lpstr>Причина изменений в законе...</vt:lpstr>
      <vt:lpstr>Личное мнение...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Информированный и толерантный молодой гражданин</dc:title>
  <dc:creator>Edgar</dc:creator>
  <cp:lastModifiedBy>hp</cp:lastModifiedBy>
  <cp:revision>23</cp:revision>
  <dcterms:created xsi:type="dcterms:W3CDTF">2015-09-23T20:55:10Z</dcterms:created>
  <dcterms:modified xsi:type="dcterms:W3CDTF">2016-02-02T15:08:14Z</dcterms:modified>
</cp:coreProperties>
</file>