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333" r:id="rId2"/>
    <p:sldId id="259" r:id="rId3"/>
    <p:sldId id="303" r:id="rId4"/>
    <p:sldId id="334" r:id="rId5"/>
    <p:sldId id="326" r:id="rId6"/>
    <p:sldId id="316" r:id="rId7"/>
    <p:sldId id="317" r:id="rId8"/>
    <p:sldId id="327" r:id="rId9"/>
    <p:sldId id="319" r:id="rId10"/>
    <p:sldId id="321" r:id="rId11"/>
    <p:sldId id="323" r:id="rId12"/>
    <p:sldId id="329" r:id="rId13"/>
    <p:sldId id="324" r:id="rId14"/>
    <p:sldId id="332" r:id="rId15"/>
    <p:sldId id="331" r:id="rId16"/>
    <p:sldId id="325" r:id="rId17"/>
    <p:sldId id="335" r:id="rId18"/>
    <p:sldId id="336" r:id="rId19"/>
    <p:sldId id="337" r:id="rId20"/>
    <p:sldId id="338" r:id="rId21"/>
    <p:sldId id="339" r:id="rId22"/>
    <p:sldId id="340" r:id="rId23"/>
    <p:sldId id="341" r:id="rId24"/>
  </p:sldIdLst>
  <p:sldSz cx="9144000" cy="6858000" type="screen4x3"/>
  <p:notesSz cx="6400800" cy="8686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CF004"/>
    <a:srgbClr val="93974C"/>
    <a:srgbClr val="4A491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265" autoAdjust="0"/>
  </p:normalViewPr>
  <p:slideViewPr>
    <p:cSldViewPr>
      <p:cViewPr>
        <p:scale>
          <a:sx n="70" d="100"/>
          <a:sy n="70" d="100"/>
        </p:scale>
        <p:origin x="-154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4" tIns="42067" rIns="84134" bIns="42067" numCol="1" anchor="t" anchorCtr="0" compatLnSpc="1">
            <a:prstTxWarp prst="textNoShape">
              <a:avLst/>
            </a:prstTxWarp>
          </a:bodyPr>
          <a:lstStyle>
            <a:lvl1pPr algn="l" defTabSz="8413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4" tIns="42067" rIns="84134" bIns="42067" numCol="1" anchor="t" anchorCtr="0" compatLnSpc="1">
            <a:prstTxWarp prst="textNoShape">
              <a:avLst/>
            </a:prstTxWarp>
          </a:bodyPr>
          <a:lstStyle>
            <a:lvl1pPr algn="r" defTabSz="8413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4" tIns="42067" rIns="84134" bIns="42067" numCol="1" anchor="b" anchorCtr="0" compatLnSpc="1">
            <a:prstTxWarp prst="textNoShape">
              <a:avLst/>
            </a:prstTxWarp>
          </a:bodyPr>
          <a:lstStyle>
            <a:lvl1pPr algn="l" defTabSz="8413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4" tIns="42067" rIns="84134" bIns="42067" numCol="1" anchor="b" anchorCtr="0" compatLnSpc="1">
            <a:prstTxWarp prst="textNoShape">
              <a:avLst/>
            </a:prstTxWarp>
          </a:bodyPr>
          <a:lstStyle>
            <a:lvl1pPr algn="r" defTabSz="841375">
              <a:defRPr sz="1100"/>
            </a:lvl1pPr>
          </a:lstStyle>
          <a:p>
            <a:pPr>
              <a:defRPr/>
            </a:pPr>
            <a:fld id="{DE33E9E6-AB7D-4073-9843-6EE63D2F0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863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4" tIns="42067" rIns="84134" bIns="42067" numCol="1" anchor="t" anchorCtr="0" compatLnSpc="1">
            <a:prstTxWarp prst="textNoShape">
              <a:avLst/>
            </a:prstTxWarp>
          </a:bodyPr>
          <a:lstStyle>
            <a:lvl1pPr algn="l" defTabSz="8413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4" tIns="42067" rIns="84134" bIns="42067" numCol="1" anchor="t" anchorCtr="0" compatLnSpc="1">
            <a:prstTxWarp prst="textNoShape">
              <a:avLst/>
            </a:prstTxWarp>
          </a:bodyPr>
          <a:lstStyle>
            <a:lvl1pPr algn="r" defTabSz="8413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2463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7500"/>
            <a:ext cx="5121275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4" tIns="42067" rIns="84134" bIns="42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4" tIns="42067" rIns="84134" bIns="42067" numCol="1" anchor="b" anchorCtr="0" compatLnSpc="1">
            <a:prstTxWarp prst="textNoShape">
              <a:avLst/>
            </a:prstTxWarp>
          </a:bodyPr>
          <a:lstStyle>
            <a:lvl1pPr algn="l" defTabSz="8413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4" tIns="42067" rIns="84134" bIns="42067" numCol="1" anchor="b" anchorCtr="0" compatLnSpc="1">
            <a:prstTxWarp prst="textNoShape">
              <a:avLst/>
            </a:prstTxWarp>
          </a:bodyPr>
          <a:lstStyle>
            <a:lvl1pPr algn="r" defTabSz="841375">
              <a:defRPr sz="1100"/>
            </a:lvl1pPr>
          </a:lstStyle>
          <a:p>
            <a:pPr>
              <a:defRPr/>
            </a:pPr>
            <a:fld id="{4007BECF-628C-489B-AF3E-F10687321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2384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smtClean="0"/>
          </a:p>
        </p:txBody>
      </p:sp>
    </p:spTree>
    <p:extLst>
      <p:ext uri="{BB962C8B-B14F-4D97-AF65-F5344CB8AC3E}">
        <p14:creationId xmlns="" xmlns:p14="http://schemas.microsoft.com/office/powerpoint/2010/main" val="16351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76A43-573B-4F59-AF53-A4440BA48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AD5A9-66CA-40B7-B41E-A1361A6E6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549275"/>
            <a:ext cx="1946275" cy="5576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549275"/>
            <a:ext cx="5688012" cy="5576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1E03C-1110-4DF2-A14C-BB49A997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DFE12-C791-4724-A422-F785DBAC1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0036-1E3A-447F-BD3F-6B5A8792C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28775"/>
            <a:ext cx="381635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28775"/>
            <a:ext cx="3817937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78AE-F767-477E-875F-297C7EF83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0FAE2-FD1A-476A-93F2-5C83DC46B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18B86-5D20-4B2F-8537-C1B4A1C3D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B2ECD-7594-48F5-A399-B7EEE02B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DB2B-8E73-4313-8B72-E9DF1861C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D7703-F381-43F8-85C3-1FB56D9FB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549275"/>
            <a:ext cx="73437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28775"/>
            <a:ext cx="7786687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243638"/>
            <a:ext cx="23034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5188" y="6245225"/>
            <a:ext cx="2895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C10CECE0-B055-4D1D-9E8C-BF8D35620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xistence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xistence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xistence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xistence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xistence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xistence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xistence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xistence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B2ECD-7594-48F5-A399-B7EEE02BB4A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Picture 2" descr="C:\Users\hp\Desktop\FOORUM 2015\FOORUM 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531440"/>
            <a:ext cx="8424936" cy="5392703"/>
          </a:xfrm>
        </p:spPr>
        <p:txBody>
          <a:bodyPr/>
          <a:lstStyle/>
          <a:p>
            <a:pPr marL="0" indent="0" algn="ctr"/>
            <a:r>
              <a:rPr lang="et-EE" sz="6600" b="1" dirty="0" smtClean="0">
                <a:solidFill>
                  <a:srgbClr val="0070C0"/>
                </a:solidFill>
              </a:rPr>
              <a:t>Lõuna</a:t>
            </a:r>
            <a:r>
              <a:rPr lang="et-EE" sz="6600" dirty="0" smtClean="0"/>
              <a:t> </a:t>
            </a:r>
            <a:r>
              <a:rPr lang="en-GB" sz="6000" dirty="0" smtClean="0"/>
              <a:t/>
            </a:r>
            <a:br>
              <a:rPr lang="en-GB" sz="6000" dirty="0" smtClean="0"/>
            </a:br>
            <a:endParaRPr lang="et-EE" sz="6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3" descr="C:\Users\hp\Desktop\FOOR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735" y="3039598"/>
            <a:ext cx="6943657" cy="2765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-891479"/>
            <a:ext cx="7375223" cy="6192687"/>
          </a:xfrm>
        </p:spPr>
        <p:txBody>
          <a:bodyPr/>
          <a:lstStyle/>
          <a:p>
            <a:pPr marL="0" indent="0" algn="ctr"/>
            <a:r>
              <a:rPr lang="et-EE" sz="6000" b="1" dirty="0" smtClean="0">
                <a:solidFill>
                  <a:srgbClr val="0070C0"/>
                </a:solidFill>
              </a:rPr>
              <a:t>Konverentsi 2. osa – Töögrupid</a:t>
            </a:r>
            <a:endParaRPr lang="et-EE" sz="6000" b="1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3" descr="C:\Users\hp\Desktop\FOOR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735" y="3399638"/>
            <a:ext cx="6943657" cy="2765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992888" cy="3744415"/>
          </a:xfrm>
        </p:spPr>
        <p:txBody>
          <a:bodyPr/>
          <a:lstStyle/>
          <a:p>
            <a:pPr lvl="0"/>
            <a:r>
              <a:rPr lang="et-EE" sz="2400" b="1" dirty="0" smtClean="0">
                <a:solidFill>
                  <a:schemeClr val="tx1"/>
                </a:solidFill>
              </a:rPr>
              <a:t>TÖÖGRUPPIDE TEEMAD: </a:t>
            </a:r>
            <a:r>
              <a:rPr lang="et-EE" sz="2000" b="1" dirty="0" smtClean="0">
                <a:solidFill>
                  <a:srgbClr val="FF0000"/>
                </a:solidFill>
              </a:rPr>
              <a:t/>
            </a:r>
            <a:br>
              <a:rPr lang="et-EE" sz="2000" b="1" dirty="0" smtClean="0">
                <a:solidFill>
                  <a:srgbClr val="FF0000"/>
                </a:solidFill>
              </a:rPr>
            </a:br>
            <a:r>
              <a:rPr lang="et-EE" sz="2000" b="1" dirty="0" smtClean="0">
                <a:solidFill>
                  <a:srgbClr val="FF0000"/>
                </a:solidFill>
              </a:rPr>
              <a:t/>
            </a:r>
            <a:br>
              <a:rPr lang="et-EE" sz="2000" b="1" dirty="0" smtClean="0">
                <a:solidFill>
                  <a:srgbClr val="FF0000"/>
                </a:solidFill>
              </a:rPr>
            </a:br>
            <a:r>
              <a:rPr lang="et-EE" sz="2000" b="1" dirty="0" smtClean="0">
                <a:solidFill>
                  <a:srgbClr val="0070C0"/>
                </a:solidFill>
              </a:rPr>
              <a:t>Kultuuridevaheline dialoog - tänase päeva multikultuurses ühiskonnas</a:t>
            </a:r>
            <a:r>
              <a:rPr lang="et-EE" sz="2000" b="1" dirty="0" smtClean="0">
                <a:solidFill>
                  <a:srgbClr val="FF0000"/>
                </a:solidFill>
              </a:rPr>
              <a:t> </a:t>
            </a:r>
            <a:r>
              <a:rPr lang="et-EE" sz="2000" b="1" dirty="0" smtClean="0">
                <a:solidFill>
                  <a:schemeClr val="tx1"/>
                </a:solidFill>
              </a:rPr>
              <a:t>- Kristina Kallas</a:t>
            </a:r>
            <a:r>
              <a:rPr lang="en-GB" sz="2000" b="1" dirty="0" smtClean="0">
                <a:solidFill>
                  <a:schemeClr val="tx1"/>
                </a:solidFill>
              </a:rPr>
              <a:t> – </a:t>
            </a:r>
            <a:r>
              <a:rPr lang="en-GB" sz="2000" b="1" dirty="0" err="1" smtClean="0">
                <a:solidFill>
                  <a:schemeClr val="tx1"/>
                </a:solidFill>
              </a:rPr>
              <a:t>Aud</a:t>
            </a:r>
            <a:r>
              <a:rPr lang="en-GB" sz="2000" b="1" dirty="0" smtClean="0">
                <a:solidFill>
                  <a:schemeClr val="tx1"/>
                </a:solidFill>
              </a:rPr>
              <a:t> .303</a:t>
            </a:r>
            <a:r>
              <a:rPr lang="et-EE" sz="2000" b="1" dirty="0" smtClean="0">
                <a:solidFill>
                  <a:schemeClr val="tx1"/>
                </a:solidFill>
              </a:rPr>
              <a:t/>
            </a:r>
            <a:br>
              <a:rPr lang="et-EE" sz="2000" b="1" dirty="0" smtClean="0">
                <a:solidFill>
                  <a:schemeClr val="tx1"/>
                </a:solidFill>
              </a:rPr>
            </a:br>
            <a:r>
              <a:rPr lang="et-EE" sz="2000" b="1" dirty="0" smtClean="0">
                <a:solidFill>
                  <a:schemeClr val="tx1"/>
                </a:solidFill>
              </a:rPr>
              <a:t/>
            </a:r>
            <a:br>
              <a:rPr lang="et-EE" sz="2000" b="1" dirty="0" smtClean="0">
                <a:solidFill>
                  <a:schemeClr val="tx1"/>
                </a:solidFill>
              </a:rPr>
            </a:br>
            <a:r>
              <a:rPr lang="et-EE" sz="2000" b="1" dirty="0" smtClean="0">
                <a:solidFill>
                  <a:srgbClr val="00B050"/>
                </a:solidFill>
              </a:rPr>
              <a:t>Noored poliitikas: noorte muutuv roll KOVis </a:t>
            </a:r>
            <a:r>
              <a:rPr lang="et-EE" sz="2000" b="1" dirty="0" smtClean="0">
                <a:solidFill>
                  <a:schemeClr val="tx1"/>
                </a:solidFill>
              </a:rPr>
              <a:t>- Eduard Odinets </a:t>
            </a:r>
            <a:r>
              <a:rPr lang="en-GB" sz="2000" b="1" dirty="0" smtClean="0">
                <a:solidFill>
                  <a:schemeClr val="tx1"/>
                </a:solidFill>
              </a:rPr>
              <a:t>– </a:t>
            </a:r>
            <a:r>
              <a:rPr lang="en-GB" sz="2000" b="1" dirty="0" err="1" smtClean="0">
                <a:solidFill>
                  <a:schemeClr val="tx1"/>
                </a:solidFill>
              </a:rPr>
              <a:t>Aud</a:t>
            </a:r>
            <a:r>
              <a:rPr lang="en-GB" sz="2000" b="1" dirty="0" smtClean="0">
                <a:solidFill>
                  <a:schemeClr val="tx1"/>
                </a:solidFill>
              </a:rPr>
              <a:t> 306</a:t>
            </a:r>
            <a:r>
              <a:rPr lang="et-EE" sz="2000" b="1" dirty="0" smtClean="0">
                <a:solidFill>
                  <a:schemeClr val="tx1"/>
                </a:solidFill>
              </a:rPr>
              <a:t/>
            </a:r>
            <a:br>
              <a:rPr lang="et-EE" sz="2000" b="1" dirty="0" smtClean="0">
                <a:solidFill>
                  <a:schemeClr val="tx1"/>
                </a:solidFill>
              </a:rPr>
            </a:br>
            <a:r>
              <a:rPr lang="et-EE" sz="2000" b="1" dirty="0" smtClean="0">
                <a:solidFill>
                  <a:schemeClr val="tx1"/>
                </a:solidFill>
              </a:rPr>
              <a:t/>
            </a:r>
            <a:br>
              <a:rPr lang="et-EE" sz="2000" b="1" dirty="0" smtClean="0">
                <a:solidFill>
                  <a:schemeClr val="tx1"/>
                </a:solidFill>
              </a:rPr>
            </a:br>
            <a:r>
              <a:rPr lang="et-EE" sz="2000" b="1" dirty="0" smtClean="0">
                <a:solidFill>
                  <a:srgbClr val="FFC000"/>
                </a:solidFill>
              </a:rPr>
              <a:t>Noorte ettevõtlikkuse arendamine</a:t>
            </a:r>
            <a:r>
              <a:rPr lang="et-EE" sz="2000" b="1" dirty="0" smtClean="0">
                <a:solidFill>
                  <a:srgbClr val="0070C0"/>
                </a:solidFill>
              </a:rPr>
              <a:t>  </a:t>
            </a:r>
            <a:r>
              <a:rPr lang="et-EE" sz="2000" b="1" dirty="0" smtClean="0">
                <a:solidFill>
                  <a:schemeClr val="tx1"/>
                </a:solidFill>
              </a:rPr>
              <a:t>- Stanislav Pirk </a:t>
            </a:r>
            <a:r>
              <a:rPr lang="en-GB" sz="2000" b="1" dirty="0" smtClean="0">
                <a:solidFill>
                  <a:schemeClr val="tx1"/>
                </a:solidFill>
              </a:rPr>
              <a:t>– </a:t>
            </a:r>
            <a:r>
              <a:rPr lang="en-GB" sz="2000" b="1" dirty="0" err="1" smtClean="0">
                <a:solidFill>
                  <a:schemeClr val="tx1"/>
                </a:solidFill>
              </a:rPr>
              <a:t>Aud</a:t>
            </a:r>
            <a:r>
              <a:rPr lang="en-GB" sz="2000" b="1" dirty="0" smtClean="0">
                <a:solidFill>
                  <a:schemeClr val="tx1"/>
                </a:solidFill>
              </a:rPr>
              <a:t> 308</a:t>
            </a:r>
            <a:r>
              <a:rPr lang="et-EE" sz="2000" b="1" dirty="0" smtClean="0">
                <a:solidFill>
                  <a:schemeClr val="tx1"/>
                </a:solidFill>
              </a:rPr>
              <a:t/>
            </a:r>
            <a:br>
              <a:rPr lang="et-EE" sz="2000" b="1" dirty="0" smtClean="0">
                <a:solidFill>
                  <a:schemeClr val="tx1"/>
                </a:solidFill>
              </a:rPr>
            </a:br>
            <a:r>
              <a:rPr lang="et-EE" sz="2000" b="1" dirty="0" smtClean="0">
                <a:solidFill>
                  <a:schemeClr val="tx1"/>
                </a:solidFill>
              </a:rPr>
              <a:t/>
            </a:r>
            <a:br>
              <a:rPr lang="et-EE" sz="2000" b="1" dirty="0" smtClean="0">
                <a:solidFill>
                  <a:schemeClr val="tx1"/>
                </a:solidFill>
              </a:rPr>
            </a:br>
            <a:r>
              <a:rPr lang="et-EE" sz="2000" b="1" dirty="0" smtClean="0">
                <a:solidFill>
                  <a:srgbClr val="FF0000"/>
                </a:solidFill>
              </a:rPr>
              <a:t>Noored kui kodanikuühiskonna eestvedajad</a:t>
            </a:r>
            <a:r>
              <a:rPr lang="et-EE" sz="2000" b="1" dirty="0" smtClean="0">
                <a:solidFill>
                  <a:srgbClr val="FCF004"/>
                </a:solidFill>
              </a:rPr>
              <a:t>   </a:t>
            </a:r>
            <a:r>
              <a:rPr lang="et-EE" sz="2000" b="1" dirty="0" smtClean="0">
                <a:solidFill>
                  <a:schemeClr val="tx1"/>
                </a:solidFill>
              </a:rPr>
              <a:t>- Irina Golikova </a:t>
            </a:r>
            <a:r>
              <a:rPr lang="en-GB" sz="2000" b="1" dirty="0" smtClean="0">
                <a:solidFill>
                  <a:schemeClr val="tx1"/>
                </a:solidFill>
              </a:rPr>
              <a:t>– </a:t>
            </a:r>
            <a:r>
              <a:rPr lang="en-GB" sz="2000" b="1" dirty="0" err="1" smtClean="0">
                <a:solidFill>
                  <a:schemeClr val="tx1"/>
                </a:solidFill>
              </a:rPr>
              <a:t>Aud</a:t>
            </a:r>
            <a:r>
              <a:rPr lang="en-GB" sz="2000" b="1" dirty="0" smtClean="0">
                <a:solidFill>
                  <a:schemeClr val="tx1"/>
                </a:solidFill>
              </a:rPr>
              <a:t> 309</a:t>
            </a:r>
            <a:endParaRPr lang="et-EE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hp\Desktop\FOOR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653136"/>
            <a:ext cx="4896544" cy="1950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352928" cy="4536503"/>
          </a:xfrm>
        </p:spPr>
        <p:txBody>
          <a:bodyPr/>
          <a:lstStyle/>
          <a:p>
            <a:pPr algn="ctr"/>
            <a:r>
              <a:rPr lang="et-EE" sz="4400" b="1" dirty="0" smtClean="0">
                <a:solidFill>
                  <a:srgbClr val="0070C0"/>
                </a:solidFill>
              </a:rPr>
              <a:t>Töögruppide ideede </a:t>
            </a:r>
            <a:r>
              <a:rPr lang="en-GB" sz="4400" b="1" dirty="0" smtClean="0">
                <a:solidFill>
                  <a:srgbClr val="0070C0"/>
                </a:solidFill>
              </a:rPr>
              <a:t/>
            </a:r>
            <a:br>
              <a:rPr lang="en-GB" sz="4400" b="1" dirty="0" smtClean="0">
                <a:solidFill>
                  <a:srgbClr val="0070C0"/>
                </a:solidFill>
              </a:rPr>
            </a:br>
            <a:r>
              <a:rPr lang="en-GB" sz="4400" b="1" dirty="0" smtClean="0">
                <a:solidFill>
                  <a:srgbClr val="0070C0"/>
                </a:solidFill>
              </a:rPr>
              <a:t/>
            </a:r>
            <a:br>
              <a:rPr lang="en-GB" sz="4400" b="1" dirty="0" smtClean="0">
                <a:solidFill>
                  <a:srgbClr val="0070C0"/>
                </a:solidFill>
              </a:rPr>
            </a:br>
            <a:r>
              <a:rPr lang="et-EE" sz="4400" b="1" dirty="0" smtClean="0">
                <a:solidFill>
                  <a:srgbClr val="0070C0"/>
                </a:solidFill>
              </a:rPr>
              <a:t>tutvustused ja kokkuvõtted</a:t>
            </a:r>
            <a:r>
              <a:rPr lang="en-US" sz="4400" dirty="0" smtClean="0">
                <a:solidFill>
                  <a:srgbClr val="0070C0"/>
                </a:solidFill>
              </a:rPr>
              <a:t/>
            </a:r>
            <a:br>
              <a:rPr lang="en-US" sz="4400" dirty="0" smtClean="0">
                <a:solidFill>
                  <a:srgbClr val="0070C0"/>
                </a:solidFill>
              </a:rPr>
            </a:br>
            <a:endParaRPr lang="et-EE" sz="4400" b="1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3" descr="C:\Users\hp\Desktop\FOOR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653136"/>
            <a:ext cx="4896544" cy="1950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8455343" cy="4608512"/>
          </a:xfrm>
        </p:spPr>
        <p:txBody>
          <a:bodyPr/>
          <a:lstStyle/>
          <a:p>
            <a:pPr marL="0" indent="0" algn="ctr"/>
            <a:r>
              <a:rPr lang="et-EE" sz="44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Erikülaline:</a:t>
            </a:r>
            <a:br>
              <a:rPr lang="et-EE" sz="44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t-EE" sz="4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Dmitri Dmitri</a:t>
            </a:r>
            <a:r>
              <a:rPr lang="en-GB" sz="4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</a:t>
            </a:r>
            <a:r>
              <a:rPr lang="et-EE" sz="4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ev, </a:t>
            </a:r>
            <a:r>
              <a:rPr lang="en-GB" sz="4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</a:t>
            </a:r>
            <a:r>
              <a:rPr lang="et-EE" sz="4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iigikogu liige </a:t>
            </a:r>
            <a:r>
              <a:rPr lang="et-EE" sz="44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t-EE" sz="44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t-EE" sz="44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t-EE" sz="44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t-EE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"Noored kui lahendus mitte probleem".</a:t>
            </a:r>
            <a:endParaRPr lang="et-EE" sz="4400" b="1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3" descr="C:\Users\hp\Desktop\FOOR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735" y="3759678"/>
            <a:ext cx="6943657" cy="2765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024" y="-891479"/>
            <a:ext cx="4176464" cy="7749479"/>
          </a:xfrm>
        </p:spPr>
        <p:txBody>
          <a:bodyPr/>
          <a:lstStyle/>
          <a:p>
            <a:pPr algn="ctr"/>
            <a:r>
              <a:rPr lang="et-EE" sz="4400" b="1" dirty="0" smtClean="0">
                <a:solidFill>
                  <a:srgbClr val="0070C0"/>
                </a:solidFill>
              </a:rPr>
              <a:t>Esse- ja fotokonkursi võitjate tunnustamine</a:t>
            </a:r>
            <a:endParaRPr lang="et-EE" sz="4400" b="1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8676" name="Picture 4" descr="C:\Users\hp\Desktop\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792" y="2174999"/>
            <a:ext cx="7990656" cy="1470025"/>
          </a:xfrm>
        </p:spPr>
        <p:txBody>
          <a:bodyPr/>
          <a:lstStyle/>
          <a:p>
            <a:pPr algn="ctr"/>
            <a:r>
              <a:rPr lang="et-EE" sz="2800" b="1" dirty="0" smtClean="0">
                <a:solidFill>
                  <a:srgbClr val="FF0000"/>
                </a:solidFill>
              </a:rPr>
              <a:t>LIITU MEIE VÕRGUSTIKUGA</a:t>
            </a:r>
            <a:r>
              <a:rPr lang="et-EE" sz="2800" b="1" dirty="0" smtClean="0"/>
              <a:t/>
            </a:r>
            <a:br>
              <a:rPr lang="et-EE" sz="2800" b="1" dirty="0" smtClean="0"/>
            </a:br>
            <a:r>
              <a:rPr lang="et-EE" sz="2800" b="1" dirty="0" smtClean="0"/>
              <a:t/>
            </a:r>
            <a:br>
              <a:rPr lang="et-EE" sz="2800" b="1" dirty="0" smtClean="0"/>
            </a:br>
            <a:r>
              <a:rPr lang="et-EE" sz="2800" b="1" dirty="0" smtClean="0"/>
              <a:t>www.facebook.com/SSCW.ESTONIA</a:t>
            </a:r>
            <a:endParaRPr lang="et-E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r>
              <a:rPr lang="et-EE" b="1" dirty="0" smtClean="0">
                <a:solidFill>
                  <a:srgbClr val="0070C0"/>
                </a:solidFill>
              </a:rPr>
              <a:t>IDA-VIRUMAA  NOORTEFOORUM 2015</a:t>
            </a:r>
          </a:p>
          <a:p>
            <a:r>
              <a:rPr lang="et-EE" b="1" dirty="0" smtClean="0"/>
              <a:t>“Noored, kui kohaliku elu kujundajad”</a:t>
            </a:r>
          </a:p>
          <a:p>
            <a:endParaRPr lang="et-EE" b="1" dirty="0" smtClean="0">
              <a:solidFill>
                <a:srgbClr val="0070C0"/>
              </a:solidFill>
            </a:endParaRPr>
          </a:p>
          <a:p>
            <a:r>
              <a:rPr lang="et-EE" b="1" dirty="0" smtClean="0">
                <a:solidFill>
                  <a:srgbClr val="0070C0"/>
                </a:solidFill>
              </a:rPr>
              <a:t>Rohkem infot  järgmisest  Foorumist: www.sscw.ee</a:t>
            </a:r>
            <a:endParaRPr lang="et-EE" b="1" dirty="0">
              <a:solidFill>
                <a:srgbClr val="0070C0"/>
              </a:solidFill>
            </a:endParaRPr>
          </a:p>
        </p:txBody>
      </p:sp>
      <p:pic>
        <p:nvPicPr>
          <p:cNvPr id="3073" name="Picture 1" descr="C:\Users\hp\Desktop\TUNNISTUSED JA MUU\2. PSD DISAIN\1. SSCW LOGO 20 i  25 + ROLL UP\SSCW Logo 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908" y="-363980"/>
            <a:ext cx="4796348" cy="3288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Desktop\FOORUM 2015\Star_divider_gold_by_toxicestea-d4fsn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07631"/>
            <a:ext cx="8609524" cy="28698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ctr"/>
            <a:r>
              <a:rPr lang="et-EE" b="1" dirty="0" smtClean="0">
                <a:solidFill>
                  <a:srgbClr val="00B0F0"/>
                </a:solidFill>
              </a:rPr>
              <a:t>TUNNUSTAMINE 2015</a:t>
            </a:r>
            <a:endParaRPr lang="et-EE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7272808" cy="1752600"/>
          </a:xfrm>
        </p:spPr>
        <p:txBody>
          <a:bodyPr/>
          <a:lstStyle/>
          <a:p>
            <a:endParaRPr lang="en-GB" sz="3200" dirty="0" smtClean="0">
              <a:solidFill>
                <a:srgbClr val="FF9900"/>
              </a:solidFill>
            </a:endParaRPr>
          </a:p>
          <a:p>
            <a:r>
              <a:rPr lang="en-GB" sz="3200" dirty="0" err="1" smtClean="0">
                <a:solidFill>
                  <a:srgbClr val="FF9900"/>
                </a:solidFill>
              </a:rPr>
              <a:t>Kodaniku</a:t>
            </a:r>
            <a:r>
              <a:rPr lang="et-EE" sz="3200" dirty="0" smtClean="0">
                <a:solidFill>
                  <a:srgbClr val="FF9900"/>
                </a:solidFill>
              </a:rPr>
              <a:t>ühiskonda arengu toetamise eest ja konkurss</a:t>
            </a:r>
            <a:br>
              <a:rPr lang="et-EE" sz="3200" dirty="0" smtClean="0">
                <a:solidFill>
                  <a:srgbClr val="FF9900"/>
                </a:solidFill>
              </a:rPr>
            </a:br>
            <a:r>
              <a:rPr lang="et-EE" sz="3200" dirty="0" smtClean="0">
                <a:solidFill>
                  <a:srgbClr val="FF9900"/>
                </a:solidFill>
              </a:rPr>
              <a:t> Noor “Sädemeke” 2015</a:t>
            </a:r>
            <a:r>
              <a:rPr lang="et-EE" sz="2800" dirty="0" smtClean="0">
                <a:solidFill>
                  <a:srgbClr val="FF9900"/>
                </a:solidFill>
              </a:rPr>
              <a:t> </a:t>
            </a:r>
            <a:br>
              <a:rPr lang="et-EE" sz="2800" dirty="0" smtClean="0">
                <a:solidFill>
                  <a:srgbClr val="FF9900"/>
                </a:solidFill>
              </a:rPr>
            </a:br>
            <a:endParaRPr lang="et-EE" sz="2800" dirty="0">
              <a:solidFill>
                <a:srgbClr val="FF9900"/>
              </a:solidFill>
            </a:endParaRPr>
          </a:p>
        </p:txBody>
      </p:sp>
      <p:pic>
        <p:nvPicPr>
          <p:cNvPr id="3074" name="Picture 2" descr="C:\Users\hp\Desktop\FOORUM 2015\Star_divider_gold_by_toxicestea-d4fsn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09524" cy="2869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7776343" cy="777875"/>
          </a:xfrm>
        </p:spPr>
        <p:txBody>
          <a:bodyPr/>
          <a:lstStyle/>
          <a:p>
            <a:r>
              <a:rPr lang="et-EE" dirty="0" smtClean="0"/>
              <a:t>Auhindu antakse välja viies kategoorias: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z="2800" dirty="0" smtClean="0"/>
              <a:t>Aasta kodanikuühenduste tegu 2015</a:t>
            </a:r>
          </a:p>
          <a:p>
            <a:pPr lvl="0"/>
            <a:r>
              <a:rPr lang="et-EE" sz="2800" dirty="0" smtClean="0"/>
              <a:t>Aasta vabatahtlik </a:t>
            </a:r>
          </a:p>
          <a:p>
            <a:pPr lvl="0"/>
            <a:r>
              <a:rPr lang="et-EE" sz="2800" dirty="0" smtClean="0"/>
              <a:t>Aasta kodanikuühiskonna toetaja 2015</a:t>
            </a:r>
          </a:p>
          <a:p>
            <a:pPr lvl="0"/>
            <a:r>
              <a:rPr lang="et-EE" sz="2800" dirty="0" smtClean="0"/>
              <a:t>Noor “Sädemeke” 2015 </a:t>
            </a:r>
          </a:p>
          <a:p>
            <a:pPr lvl="1"/>
            <a:r>
              <a:rPr lang="et-EE" sz="2600" dirty="0" smtClean="0"/>
              <a:t>Noor "Sädemeke" noorte tegu</a:t>
            </a:r>
          </a:p>
          <a:p>
            <a:pPr lvl="1"/>
            <a:r>
              <a:rPr lang="et-EE" sz="2800" dirty="0" smtClean="0"/>
              <a:t>Noor "Sädemeke " noorte arengutoetajad</a:t>
            </a:r>
            <a:endParaRPr lang="et-E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DFE12-C791-4724-A422-F785DBAC1F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2" descr="C:\Users\hp\Desktop\FOORUM 2015\Star_divider_gold_by_toxicestea-d4fsn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76" y="4437112"/>
            <a:ext cx="8609524" cy="2869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00B0F0"/>
                </a:solidFill>
              </a:rPr>
              <a:t>Aasta kodanikuühenduste tegu 2015</a:t>
            </a:r>
            <a:endParaRPr lang="et-EE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 Aet Kiisla,</a:t>
            </a:r>
            <a:endParaRPr lang="et-EE" sz="4800" dirty="0" smtClean="0"/>
          </a:p>
          <a:p>
            <a:pPr>
              <a:buNone/>
            </a:pPr>
            <a:r>
              <a:rPr lang="ru-RU" sz="4800" dirty="0" smtClean="0"/>
              <a:t> "Narva liiklus loogiliseks"</a:t>
            </a:r>
            <a:endParaRPr lang="et-EE" sz="4800" dirty="0" smtClean="0"/>
          </a:p>
          <a:p>
            <a:endParaRPr lang="et-EE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DFE12-C791-4724-A422-F785DBAC1F1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2" descr="C:\Users\hp\Desktop\FOORUM 2015\Star_divider_gold_by_toxicestea-d4fsn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8609524" cy="2869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3356992"/>
            <a:ext cx="5760639" cy="3024336"/>
          </a:xfrm>
        </p:spPr>
        <p:txBody>
          <a:bodyPr/>
          <a:lstStyle/>
          <a:p>
            <a:pPr algn="l" eaLnBrk="1" hangingPunct="1"/>
            <a:endParaRPr lang="et-EE" sz="2200" dirty="0" smtClean="0"/>
          </a:p>
          <a:p>
            <a:pPr algn="l" eaLnBrk="1" hangingPunct="1"/>
            <a:endParaRPr lang="et-EE" sz="2200" dirty="0"/>
          </a:p>
          <a:p>
            <a:pPr algn="l" eaLnBrk="1" hangingPunct="1"/>
            <a:endParaRPr lang="et-EE" sz="2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75856" y="869811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 TULEMAST!</a:t>
            </a:r>
            <a:endParaRPr lang="et-EE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013176"/>
            <a:ext cx="8208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"NOORED, KUI KOHALIKU ELU KUJUNDAJAD"</a:t>
            </a:r>
            <a:endParaRPr lang="et-EE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hp\Desktop\FOORUM 2015\foorum20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748607"/>
            <a:ext cx="5242079" cy="297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00B0F0"/>
                </a:solidFill>
              </a:rPr>
              <a:t>Aasta vabatahtlik 2015</a:t>
            </a:r>
            <a:endParaRPr lang="et-EE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t-EE" sz="5400" dirty="0" smtClean="0"/>
              <a:t>Kristina Kallas</a:t>
            </a:r>
          </a:p>
          <a:p>
            <a:pPr lvl="0">
              <a:buNone/>
            </a:pPr>
            <a:r>
              <a:rPr lang="et-EE" sz="5400" dirty="0" smtClean="0"/>
              <a:t>Maria Žuravljova </a:t>
            </a:r>
            <a:endParaRPr lang="et-EE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DFE12-C791-4724-A422-F785DBAC1F1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2" descr="C:\Users\hp\Desktop\FOORUM 2015\Star_divider_gold_by_toxicestea-d4fsn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8609524" cy="2869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b="1" dirty="0" smtClean="0">
                <a:solidFill>
                  <a:srgbClr val="00B0F0"/>
                </a:solidFill>
              </a:rPr>
              <a:t>Aasta kodanikuühiskonna toetaja 2015</a:t>
            </a:r>
            <a:endParaRPr lang="et-EE" sz="2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z="4000" dirty="0" smtClean="0"/>
              <a:t>Eesti Energia (Noortearengu Fondi jätkusuutliku eest)</a:t>
            </a:r>
          </a:p>
          <a:p>
            <a:pPr lvl="0"/>
            <a:endParaRPr lang="et-EE" sz="4000" dirty="0" smtClean="0"/>
          </a:p>
          <a:p>
            <a:pPr lvl="0"/>
            <a:r>
              <a:rPr lang="et-EE" sz="4000" dirty="0" smtClean="0"/>
              <a:t>Nadežda Tšerkašina, Narva Keeltelütseeum</a:t>
            </a:r>
          </a:p>
          <a:p>
            <a:endParaRPr lang="et-E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DFE12-C791-4724-A422-F785DBAC1F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2" descr="C:\Users\hp\Desktop\FOORUM 2015\Star_divider_gold_by_toxicestea-d4fsn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76" y="4663615"/>
            <a:ext cx="8609524" cy="2869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b="1" dirty="0" smtClean="0">
                <a:solidFill>
                  <a:srgbClr val="00B0F0"/>
                </a:solidFill>
              </a:rPr>
              <a:t>Noor “Sädemeke” 2015</a:t>
            </a:r>
            <a:endParaRPr lang="et-EE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sz="3600" dirty="0" smtClean="0"/>
          </a:p>
          <a:p>
            <a:pPr>
              <a:buNone/>
            </a:pPr>
            <a:r>
              <a:rPr lang="et-EE" sz="3600" b="1" dirty="0" smtClean="0"/>
              <a:t>Noor "Sädemeke" noorte  tegu</a:t>
            </a:r>
            <a:r>
              <a:rPr lang="et-EE" sz="3600" dirty="0" smtClean="0"/>
              <a:t> -  "Sillamäe Kutsekool TV loomine"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DFE12-C791-4724-A422-F785DBAC1F1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2" descr="C:\Users\hp\Desktop\FOORUM 2015\Star_divider_gold_by_toxicestea-d4fsn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8609524" cy="2869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b="1" dirty="0" smtClean="0"/>
              <a:t>Noor "Sädemeke " noorte  arengutoetajad</a:t>
            </a:r>
            <a:endParaRPr lang="et-EE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t-EE" sz="3600" dirty="0" smtClean="0"/>
          </a:p>
          <a:p>
            <a:pPr>
              <a:buNone/>
            </a:pPr>
            <a:r>
              <a:rPr lang="et-EE" sz="3600" dirty="0" smtClean="0"/>
              <a:t>Kristina Mägi ja Jelena Krivodonova,</a:t>
            </a:r>
          </a:p>
          <a:p>
            <a:pPr>
              <a:buNone/>
            </a:pPr>
            <a:endParaRPr lang="et-EE" sz="3600" dirty="0" smtClean="0"/>
          </a:p>
          <a:p>
            <a:pPr>
              <a:buNone/>
            </a:pPr>
            <a:r>
              <a:rPr lang="et-EE" sz="3600" dirty="0" smtClean="0"/>
              <a:t>Hristo Neiland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DFE12-C791-4724-A422-F785DBAC1F1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2" descr="C:\Users\hp\Desktop\FOORUM 2015\Star_divider_gold_by_toxicestea-d4fsn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40" y="4221088"/>
            <a:ext cx="8609524" cy="2869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523543"/>
            <a:ext cx="8424936" cy="4744631"/>
          </a:xfrm>
        </p:spPr>
        <p:txBody>
          <a:bodyPr/>
          <a:lstStyle/>
          <a:p>
            <a:pPr algn="ctr"/>
            <a:r>
              <a:rPr lang="en-GB" sz="6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Vassili Golikov</a:t>
            </a:r>
            <a:br>
              <a:rPr lang="en-GB" sz="6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sz="2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GB" sz="2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sz="6000" b="1" dirty="0" err="1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Moderaator</a:t>
            </a:r>
            <a:endParaRPr lang="et-EE" sz="6000" b="1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6" name="Picture 3" descr="C:\Users\hp\Desktop\FOOR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8776"/>
            <a:ext cx="9144000" cy="3656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pPr algn="ctr"/>
            <a:r>
              <a:rPr lang="en-GB" b="1" dirty="0" smtClean="0"/>
              <a:t>KORRALDAJAD JA TOETAJAD</a:t>
            </a:r>
            <a:endParaRPr lang="et-E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3" descr="C:\Users\hp\Desktop\FOORUM 2015\Sponsors OFFIC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078" y="2708920"/>
            <a:ext cx="7781370" cy="3334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169" y="-603447"/>
            <a:ext cx="7807271" cy="6192687"/>
          </a:xfrm>
        </p:spPr>
        <p:txBody>
          <a:bodyPr/>
          <a:lstStyle/>
          <a:p>
            <a:pPr algn="ctr"/>
            <a:r>
              <a:rPr lang="et-EE" sz="72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</a:t>
            </a:r>
            <a:r>
              <a:rPr lang="et-EE" sz="6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onverentsi 1. osa </a:t>
            </a:r>
            <a:r>
              <a:rPr lang="et-EE" sz="6000" b="1" dirty="0" smtClean="0">
                <a:solidFill>
                  <a:srgbClr val="0070C0"/>
                </a:solidFill>
              </a:rPr>
              <a:t>ETTEKANDED</a:t>
            </a:r>
            <a:r>
              <a:rPr lang="et-EE" sz="6000" b="1" dirty="0" smtClean="0"/>
              <a:t> </a:t>
            </a:r>
            <a:r>
              <a:rPr lang="en-GB" sz="6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GB" sz="6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endParaRPr lang="et-EE" sz="6000" b="1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6" name="Picture 3" descr="C:\Users\hp\Desktop\FOOR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8776"/>
            <a:ext cx="9144000" cy="3656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24936" cy="3672408"/>
          </a:xfrm>
        </p:spPr>
        <p:txBody>
          <a:bodyPr/>
          <a:lstStyle/>
          <a:p>
            <a:pPr lvl="0" algn="ctr">
              <a:spcAft>
                <a:spcPts val="600"/>
              </a:spcAft>
            </a:pPr>
            <a:r>
              <a:rPr lang="et-EE" sz="3600" b="1" dirty="0" smtClean="0">
                <a:solidFill>
                  <a:srgbClr val="0070C0"/>
                </a:solidFill>
              </a:rPr>
              <a:t>Kristina Kallas</a:t>
            </a:r>
            <a:r>
              <a:rPr lang="en-GB" sz="3600" b="1" dirty="0" smtClean="0">
                <a:solidFill>
                  <a:srgbClr val="0070C0"/>
                </a:solidFill>
              </a:rPr>
              <a:t/>
            </a:r>
            <a:br>
              <a:rPr lang="en-GB" sz="3600" b="1" dirty="0" smtClean="0">
                <a:solidFill>
                  <a:srgbClr val="0070C0"/>
                </a:solidFill>
              </a:rPr>
            </a:br>
            <a:r>
              <a:rPr lang="en-GB" sz="3600" b="1" dirty="0" smtClean="0">
                <a:solidFill>
                  <a:srgbClr val="0070C0"/>
                </a:solidFill>
              </a:rPr>
              <a:t/>
            </a:r>
            <a:br>
              <a:rPr lang="en-GB" sz="3600" b="1" dirty="0" smtClean="0">
                <a:solidFill>
                  <a:srgbClr val="0070C0"/>
                </a:solidFill>
              </a:rPr>
            </a:br>
            <a:r>
              <a:rPr lang="et-EE" sz="3600" b="1" dirty="0" smtClean="0">
                <a:solidFill>
                  <a:srgbClr val="0070C0"/>
                </a:solidFill>
              </a:rPr>
              <a:t>“Mida tähendab mitmekesisuse väärtustamine ja kuidas see puutub integratsiooni?” </a:t>
            </a:r>
            <a:br>
              <a:rPr lang="et-EE" sz="3600" b="1" dirty="0" smtClean="0">
                <a:solidFill>
                  <a:srgbClr val="0070C0"/>
                </a:solidFill>
              </a:rPr>
            </a:br>
            <a:endParaRPr lang="et-EE" sz="3600" b="1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3" descr="C:\Users\hp\Desktop\FOOR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05064"/>
            <a:ext cx="5678142" cy="2261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24936" cy="3672408"/>
          </a:xfrm>
        </p:spPr>
        <p:txBody>
          <a:bodyPr/>
          <a:lstStyle/>
          <a:p>
            <a:pPr lvl="0" algn="ctr">
              <a:spcAft>
                <a:spcPts val="600"/>
              </a:spcAft>
            </a:pPr>
            <a:r>
              <a:rPr lang="et-EE" sz="4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Aet Kiisla </a:t>
            </a:r>
            <a:r>
              <a:rPr lang="en-GB" sz="4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GB" sz="4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sz="4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GB" sz="4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sz="4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“</a:t>
            </a:r>
            <a:r>
              <a:rPr lang="et-EE" sz="4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Noored kui kohaliku poliitika kujundajad</a:t>
            </a:r>
            <a:r>
              <a:rPr lang="en-GB" sz="4000" b="1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”</a:t>
            </a:r>
            <a:endParaRPr lang="et-EE" sz="4000" b="1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Picture 3" descr="C:\Users\hp\Desktop\FOOR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05064"/>
            <a:ext cx="5678142" cy="2261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24936" cy="3672408"/>
          </a:xfrm>
        </p:spPr>
        <p:txBody>
          <a:bodyPr/>
          <a:lstStyle/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et-EE" sz="4400" b="1" dirty="0" smtClean="0">
                <a:solidFill>
                  <a:srgbClr val="0070C0"/>
                </a:solidFill>
              </a:rPr>
              <a:t>PANE</a:t>
            </a:r>
            <a:r>
              <a:rPr lang="en-GB" sz="4400" b="1" dirty="0" smtClean="0">
                <a:solidFill>
                  <a:srgbClr val="0070C0"/>
                </a:solidFill>
              </a:rPr>
              <a:t>E</a:t>
            </a:r>
            <a:r>
              <a:rPr lang="et-EE" sz="4400" b="1" dirty="0" smtClean="0">
                <a:solidFill>
                  <a:srgbClr val="0070C0"/>
                </a:solidFill>
              </a:rPr>
              <a:t>LDISKUSSIOON</a:t>
            </a:r>
            <a:r>
              <a:rPr lang="en-GB" sz="4000" b="1" dirty="0" smtClean="0">
                <a:solidFill>
                  <a:srgbClr val="0070C0"/>
                </a:solidFill>
              </a:rPr>
              <a:t>:</a:t>
            </a:r>
            <a:br>
              <a:rPr lang="en-GB" sz="4000" b="1" dirty="0" smtClean="0">
                <a:solidFill>
                  <a:srgbClr val="0070C0"/>
                </a:solidFill>
              </a:rPr>
            </a:br>
            <a:r>
              <a:rPr lang="en-GB" sz="4000" b="1" dirty="0" smtClean="0">
                <a:solidFill>
                  <a:srgbClr val="0070C0"/>
                </a:solidFill>
              </a:rPr>
              <a:t/>
            </a:r>
            <a:br>
              <a:rPr lang="en-GB" sz="4000" b="1" dirty="0" smtClean="0">
                <a:solidFill>
                  <a:srgbClr val="0070C0"/>
                </a:solidFill>
              </a:rPr>
            </a:br>
            <a:r>
              <a:rPr lang="en-GB" sz="2400" b="1" dirty="0" smtClean="0">
                <a:solidFill>
                  <a:srgbClr val="0070C0"/>
                </a:solidFill>
              </a:rPr>
              <a:t> Eduard </a:t>
            </a:r>
            <a:r>
              <a:rPr lang="en-GB" sz="2400" b="1" dirty="0" err="1" smtClean="0">
                <a:solidFill>
                  <a:srgbClr val="0070C0"/>
                </a:solidFill>
              </a:rPr>
              <a:t>Odinets</a:t>
            </a:r>
            <a:r>
              <a:rPr lang="en-GB" sz="2400" b="1" dirty="0" smtClean="0">
                <a:solidFill>
                  <a:srgbClr val="0070C0"/>
                </a:solidFill>
              </a:rPr>
              <a:t> - </a:t>
            </a:r>
            <a:r>
              <a:rPr lang="en-GB" sz="2400" b="1" dirty="0" err="1" smtClean="0">
                <a:solidFill>
                  <a:srgbClr val="0070C0"/>
                </a:solidFill>
              </a:rPr>
              <a:t>Kohtla-Järve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Linnavolikogu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liige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br>
              <a:rPr lang="en-GB" sz="2400" b="1" dirty="0" smtClean="0">
                <a:solidFill>
                  <a:srgbClr val="0070C0"/>
                </a:solidFill>
              </a:rPr>
            </a:br>
            <a:r>
              <a:rPr lang="en-GB" sz="2400" b="1" dirty="0" smtClean="0">
                <a:solidFill>
                  <a:srgbClr val="0070C0"/>
                </a:solidFill>
              </a:rPr>
              <a:t/>
            </a:r>
            <a:br>
              <a:rPr lang="en-GB" sz="2400" b="1" dirty="0" smtClean="0">
                <a:solidFill>
                  <a:srgbClr val="0070C0"/>
                </a:solidFill>
              </a:rPr>
            </a:b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Hristo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Neilanda</a:t>
            </a:r>
            <a:r>
              <a:rPr lang="en-GB" sz="2400" b="1" dirty="0" smtClean="0">
                <a:solidFill>
                  <a:srgbClr val="0070C0"/>
                </a:solidFill>
              </a:rPr>
              <a:t> - </a:t>
            </a:r>
            <a:r>
              <a:rPr lang="en-GB" sz="2400" b="1" dirty="0" err="1" smtClean="0">
                <a:solidFill>
                  <a:srgbClr val="0070C0"/>
                </a:solidFill>
              </a:rPr>
              <a:t>Jõhvi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Noortekeskuse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esindaja</a:t>
            </a:r>
            <a:r>
              <a:rPr lang="en-GB" sz="2400" b="1" dirty="0" smtClean="0">
                <a:solidFill>
                  <a:srgbClr val="0070C0"/>
                </a:solidFill>
              </a:rPr>
              <a:t/>
            </a:r>
            <a:br>
              <a:rPr lang="en-GB" sz="2400" b="1" dirty="0" smtClean="0">
                <a:solidFill>
                  <a:srgbClr val="0070C0"/>
                </a:solidFill>
              </a:rPr>
            </a:br>
            <a:r>
              <a:rPr lang="en-GB" sz="2400" b="1" dirty="0" smtClean="0">
                <a:solidFill>
                  <a:srgbClr val="0070C0"/>
                </a:solidFill>
              </a:rPr>
              <a:t/>
            </a:r>
            <a:br>
              <a:rPr lang="en-GB" sz="2400" b="1" dirty="0" smtClean="0">
                <a:solidFill>
                  <a:srgbClr val="0070C0"/>
                </a:solidFill>
              </a:rPr>
            </a:br>
            <a:r>
              <a:rPr lang="en-GB" sz="2400" b="1" dirty="0" smtClean="0">
                <a:solidFill>
                  <a:srgbClr val="0070C0"/>
                </a:solidFill>
              </a:rPr>
              <a:t> Elisabeth </a:t>
            </a:r>
            <a:r>
              <a:rPr lang="en-GB" sz="2400" b="1" dirty="0" err="1" smtClean="0">
                <a:solidFill>
                  <a:srgbClr val="0070C0"/>
                </a:solidFill>
              </a:rPr>
              <a:t>Purga</a:t>
            </a:r>
            <a:r>
              <a:rPr lang="en-GB" sz="2400" b="1" dirty="0" smtClean="0">
                <a:solidFill>
                  <a:srgbClr val="0070C0"/>
                </a:solidFill>
              </a:rPr>
              <a:t> - Ida-</a:t>
            </a:r>
            <a:r>
              <a:rPr lang="en-GB" sz="2400" b="1" dirty="0" err="1" smtClean="0">
                <a:solidFill>
                  <a:srgbClr val="0070C0"/>
                </a:solidFill>
              </a:rPr>
              <a:t>Virumaa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Noortekogu</a:t>
            </a:r>
            <a:endParaRPr lang="et-EE" sz="4000" b="1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-747464"/>
            <a:ext cx="8424936" cy="5824751"/>
          </a:xfrm>
        </p:spPr>
        <p:txBody>
          <a:bodyPr/>
          <a:lstStyle/>
          <a:p>
            <a:pPr marL="0" indent="0" algn="ctr"/>
            <a:r>
              <a:rPr lang="et-EE" sz="4800" b="1" dirty="0" smtClean="0">
                <a:solidFill>
                  <a:srgbClr val="0070C0"/>
                </a:solidFill>
              </a:rPr>
              <a:t>"Noored poliitikas - kuidas tagada noorte hääle kuulda võtmine ühiskondlikult olulistel teemadel </a:t>
            </a:r>
            <a:endParaRPr lang="et-EE" sz="4800" b="1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3" descr="C:\Users\hp\Desktop\FOOR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178" y="4149080"/>
            <a:ext cx="5678142" cy="2261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Existence Light"/>
        <a:ea typeface=""/>
        <a:cs typeface=""/>
      </a:majorFont>
      <a:minorFont>
        <a:latin typeface="Existenc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2017</TotalTime>
  <Words>200</Words>
  <Application>Microsoft Office PowerPoint</Application>
  <PresentationFormat>On-screen Show (4:3)</PresentationFormat>
  <Paragraphs>56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</vt:lpstr>
      <vt:lpstr>Slide 1</vt:lpstr>
      <vt:lpstr>Slide 2</vt:lpstr>
      <vt:lpstr>Vassili Golikov  Moderaator</vt:lpstr>
      <vt:lpstr>KORRALDAJAD JA TOETAJAD</vt:lpstr>
      <vt:lpstr>Konverentsi 1. osa ETTEKANDED  </vt:lpstr>
      <vt:lpstr>Kristina Kallas  “Mida tähendab mitmekesisuse väärtustamine ja kuidas see puutub integratsiooni?”  </vt:lpstr>
      <vt:lpstr>Aet Kiisla   “Noored kui kohaliku poliitika kujundajad”</vt:lpstr>
      <vt:lpstr>PANEELDISKUSSIOON:   Eduard Odinets - Kohtla-Järve Linnavolikogu liige    Hristo Neilanda - Jõhvi Noortekeskuse esindaja   Elisabeth Purga - Ida-Virumaa Noortekogu</vt:lpstr>
      <vt:lpstr>"Noored poliitikas - kuidas tagada noorte hääle kuulda võtmine ühiskondlikult olulistel teemadel </vt:lpstr>
      <vt:lpstr>Lõuna  </vt:lpstr>
      <vt:lpstr>Konverentsi 2. osa – Töögrupid</vt:lpstr>
      <vt:lpstr>TÖÖGRUPPIDE TEEMAD:   Kultuuridevaheline dialoog - tänase päeva multikultuurses ühiskonnas - Kristina Kallas – Aud .303  Noored poliitikas: noorte muutuv roll KOVis - Eduard Odinets – Aud 306  Noorte ettevõtlikkuse arendamine  - Stanislav Pirk – Aud 308  Noored kui kodanikuühiskonna eestvedajad   - Irina Golikova – Aud 309</vt:lpstr>
      <vt:lpstr>Töögruppide ideede   tutvustused ja kokkuvõtted </vt:lpstr>
      <vt:lpstr>Erikülaline:  Dmitri Dmitrijev, Riigikogu liige   "Noored kui lahendus mitte probleem".</vt:lpstr>
      <vt:lpstr>Esse- ja fotokonkursi võitjate tunnustamine</vt:lpstr>
      <vt:lpstr>LIITU MEIE VÕRGUSTIKUGA  www.facebook.com/SSCW.ESTONIA</vt:lpstr>
      <vt:lpstr>TUNNUSTAMINE 2015</vt:lpstr>
      <vt:lpstr>Auhindu antakse välja viies kategoorias: </vt:lpstr>
      <vt:lpstr>Aasta kodanikuühenduste tegu 2015</vt:lpstr>
      <vt:lpstr>Aasta vabatahtlik 2015</vt:lpstr>
      <vt:lpstr>Aasta kodanikuühiskonna toetaja 2015</vt:lpstr>
      <vt:lpstr>Noor “Sädemeke” 2015</vt:lpstr>
      <vt:lpstr>Noor "Sädemeke " noorte  arengutoetajad</vt:lpstr>
    </vt:vector>
  </TitlesOfParts>
  <Company>sscw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hp</cp:lastModifiedBy>
  <cp:revision>203</cp:revision>
  <dcterms:created xsi:type="dcterms:W3CDTF">2006-06-19T10:13:27Z</dcterms:created>
  <dcterms:modified xsi:type="dcterms:W3CDTF">2016-02-11T22:15:39Z</dcterms:modified>
</cp:coreProperties>
</file>