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69" r:id="rId4"/>
    <p:sldId id="259" r:id="rId5"/>
    <p:sldId id="267" r:id="rId6"/>
    <p:sldId id="263" r:id="rId7"/>
    <p:sldId id="264" r:id="rId8"/>
    <p:sldId id="265" r:id="rId9"/>
    <p:sldId id="266" r:id="rId10"/>
    <p:sldId id="270" r:id="rId11"/>
    <p:sldId id="268" r:id="rId1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3" autoAdjust="0"/>
  </p:normalViewPr>
  <p:slideViewPr>
    <p:cSldViewPr>
      <p:cViewPr>
        <p:scale>
          <a:sx n="70" d="100"/>
          <a:sy n="70" d="100"/>
        </p:scale>
        <p:origin x="-691" y="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A066F-7B29-47F1-9212-80C3220E9A76}" type="datetimeFigureOut">
              <a:rPr lang="en-GB" smtClean="0"/>
              <a:t>14/06/2015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51A10-576F-4B64-9293-E32DE8609C1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486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51A10-576F-4B64-9293-E32DE8609C1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083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51A10-576F-4B64-9293-E32DE8609C1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25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51A10-576F-4B64-9293-E32DE8609C1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25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51A10-576F-4B64-9293-E32DE8609C1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25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51A10-576F-4B64-9293-E32DE8609C1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25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51A10-576F-4B64-9293-E32DE8609C1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25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51A10-576F-4B64-9293-E32DE8609C1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25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51A10-576F-4B64-9293-E32DE8609C1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25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51A10-576F-4B64-9293-E32DE8609C1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25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8B11-6951-4EBA-94FF-755E52C73FCB}" type="datetime1">
              <a:rPr lang="en-GB" smtClean="0"/>
              <a:t>14/06/2015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3BD1-2CD8-4758-B3C1-A40EE33E2E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26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3A2D-40E8-4466-9FAD-821F919CBF31}" type="datetime1">
              <a:rPr lang="en-GB" smtClean="0"/>
              <a:t>14/06/2015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3BD1-2CD8-4758-B3C1-A40EE33E2E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52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F597-0233-4B2B-B62A-DB838365890D}" type="datetime1">
              <a:rPr lang="en-GB" smtClean="0"/>
              <a:t>14/06/2015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3BD1-2CD8-4758-B3C1-A40EE33E2E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89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4485C-D1E3-4834-8D89-D39F6768BF6B}" type="datetime1">
              <a:rPr lang="en-GB" smtClean="0"/>
              <a:t>14/06/2015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3BD1-2CD8-4758-B3C1-A40EE33E2E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159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6FA1-5CEA-48DE-892A-2FBD06AAE6E3}" type="datetime1">
              <a:rPr lang="en-GB" smtClean="0"/>
              <a:t>14/06/2015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3BD1-2CD8-4758-B3C1-A40EE33E2E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36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3C60-87C3-420E-A66F-6DFE630FCF60}" type="datetime1">
              <a:rPr lang="en-GB" smtClean="0"/>
              <a:t>14/06/2015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3BD1-2CD8-4758-B3C1-A40EE33E2E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269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E9FD-3B53-4BBF-AB79-179B496AB353}" type="datetime1">
              <a:rPr lang="en-GB" smtClean="0"/>
              <a:t>14/06/2015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3BD1-2CD8-4758-B3C1-A40EE33E2E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187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C8758-39B0-4595-AD05-3C429B7701CD}" type="datetime1">
              <a:rPr lang="en-GB" smtClean="0"/>
              <a:t>14/06/2015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3BD1-2CD8-4758-B3C1-A40EE33E2E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34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8012-78D6-4B21-BBD1-0DBBC4075FA4}" type="datetime1">
              <a:rPr lang="en-GB" smtClean="0"/>
              <a:t>14/06/2015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3BD1-2CD8-4758-B3C1-A40EE33E2E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04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8236-FD94-4035-8CD7-B49C3E25B944}" type="datetime1">
              <a:rPr lang="en-GB" smtClean="0"/>
              <a:t>14/06/2015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3BD1-2CD8-4758-B3C1-A40EE33E2E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731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0BD3-8A13-4111-8FB8-544FAC5226FB}" type="datetime1">
              <a:rPr lang="en-GB" smtClean="0"/>
              <a:t>14/06/2015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3BD1-2CD8-4758-B3C1-A40EE33E2E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56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EA83E-B111-4ED6-8560-2444B924EA46}" type="datetime1">
              <a:rPr lang="en-GB" smtClean="0"/>
              <a:t>14/06/2015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C3BD1-2CD8-4758-B3C1-A40EE33E2E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39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3672407"/>
          </a:xfrm>
        </p:spPr>
        <p:txBody>
          <a:bodyPr>
            <a:normAutofit fontScale="90000"/>
          </a:bodyPr>
          <a:lstStyle/>
          <a:p>
            <a:r>
              <a:rPr lang="en-GB" sz="3100" b="1" dirty="0" smtClean="0">
                <a:solidFill>
                  <a:srgbClr val="0070C0"/>
                </a:solidFill>
              </a:rPr>
              <a:t>Participation in the Danube Strategy:</a:t>
            </a:r>
            <a:br>
              <a:rPr lang="en-GB" sz="3100" b="1" dirty="0" smtClean="0">
                <a:solidFill>
                  <a:srgbClr val="0070C0"/>
                </a:solidFill>
              </a:rPr>
            </a:br>
            <a:r>
              <a:rPr lang="en-GB" sz="3100" b="1" dirty="0" smtClean="0">
                <a:solidFill>
                  <a:srgbClr val="0070C0"/>
                </a:solidFill>
              </a:rPr>
              <a:t/>
            </a:r>
            <a:br>
              <a:rPr lang="en-GB" sz="3100" b="1" dirty="0" smtClean="0">
                <a:solidFill>
                  <a:srgbClr val="0070C0"/>
                </a:solidFill>
              </a:rPr>
            </a:br>
            <a:r>
              <a:rPr lang="en-GB" sz="4000" b="1" dirty="0" smtClean="0">
                <a:solidFill>
                  <a:srgbClr val="0070C0"/>
                </a:solidFill>
              </a:rPr>
              <a:t>Struggle for a matter of course</a:t>
            </a:r>
            <a:r>
              <a:rPr lang="en-GB" sz="3100" b="1" dirty="0" smtClean="0"/>
              <a:t/>
            </a:r>
            <a:br>
              <a:rPr lang="en-GB" sz="3100" b="1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000" i="1" dirty="0" smtClean="0"/>
              <a:t>Stefan August Lütgenau</a:t>
            </a:r>
            <a:br>
              <a:rPr lang="en-GB" sz="2000" i="1" dirty="0" smtClean="0"/>
            </a:br>
            <a:r>
              <a:rPr lang="en-GB" sz="2000" i="1" dirty="0" smtClean="0"/>
              <a:t> Danube Civil Society Forum / Foster Europe Foundation</a:t>
            </a: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US" sz="1800" b="1" dirty="0"/>
              <a:t>Riga's report on the EU Strategy for the Baltic Sea region, progress in implementing</a:t>
            </a:r>
            <a:br>
              <a:rPr lang="en-US" sz="1800" b="1" dirty="0"/>
            </a:br>
            <a:r>
              <a:rPr lang="en-US" sz="1800" b="1" dirty="0" err="1"/>
              <a:t>Talsi</a:t>
            </a:r>
            <a:r>
              <a:rPr lang="en-US" sz="1800" b="1" dirty="0"/>
              <a:t>, 17 June 2015</a:t>
            </a:r>
            <a:br>
              <a:rPr lang="en-US" sz="1800" b="1" dirty="0"/>
            </a:br>
            <a:endParaRPr lang="en-GB" sz="2000" b="1" dirty="0"/>
          </a:p>
        </p:txBody>
      </p:sp>
      <p:pic>
        <p:nvPicPr>
          <p:cNvPr id="2052" name="Рисунок 8" descr="danube-civil-society-for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356" y="332656"/>
            <a:ext cx="1576597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/>
        </p:nvSpPr>
        <p:spPr>
          <a:xfrm>
            <a:off x="683568" y="1340768"/>
            <a:ext cx="7885384" cy="38884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09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Рисунок 8" descr="danube-civil-society-for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72006"/>
            <a:ext cx="1260649" cy="748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641350" y="1340768"/>
            <a:ext cx="7772400" cy="936104"/>
          </a:xfrm>
        </p:spPr>
        <p:txBody>
          <a:bodyPr>
            <a:normAutofit/>
          </a:bodyPr>
          <a:lstStyle/>
          <a:p>
            <a:r>
              <a:rPr lang="en-GB" sz="1100" dirty="0" smtClean="0"/>
              <a:t/>
            </a:r>
            <a:br>
              <a:rPr lang="en-GB" sz="1100" dirty="0" smtClean="0"/>
            </a:br>
            <a:r>
              <a:rPr lang="en-GB" dirty="0" smtClean="0"/>
              <a:t> </a:t>
            </a:r>
            <a:r>
              <a:rPr lang="en-GB" sz="3600" b="1" dirty="0" smtClean="0"/>
              <a:t>Outlook</a:t>
            </a:r>
            <a:endParaRPr lang="en-GB" sz="3600" b="1" dirty="0"/>
          </a:p>
        </p:txBody>
      </p:sp>
      <p:sp>
        <p:nvSpPr>
          <p:cNvPr id="10" name="Inhaltsplatzhalter 2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7448872" cy="3384376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 smtClean="0">
                <a:solidFill>
                  <a:schemeClr val="tx1"/>
                </a:solidFill>
              </a:rPr>
              <a:t>EUSDR chairs: 2016 Slovakia;	2017 Hungary</a:t>
            </a:r>
          </a:p>
          <a:p>
            <a:pPr algn="l"/>
            <a:endParaRPr lang="en-GB" sz="2400" b="1" dirty="0" smtClean="0">
              <a:solidFill>
                <a:schemeClr val="tx1"/>
              </a:solidFill>
            </a:endParaRPr>
          </a:p>
          <a:p>
            <a:pPr algn="l"/>
            <a:r>
              <a:rPr lang="en-GB" sz="2400" b="1" dirty="0" smtClean="0">
                <a:solidFill>
                  <a:schemeClr val="tx1"/>
                </a:solidFill>
              </a:rPr>
              <a:t>key challenges: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tx1"/>
                </a:solidFill>
              </a:rPr>
              <a:t>making the model of horizontal/vertical participation understood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tx1"/>
                </a:solidFill>
              </a:rPr>
              <a:t>mobilising active responsible CS/ getting hosting countries on board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2000" b="1" dirty="0" smtClean="0">
                <a:solidFill>
                  <a:schemeClr val="tx1"/>
                </a:solidFill>
              </a:rPr>
              <a:t>funding PD and steering group</a:t>
            </a:r>
          </a:p>
          <a:p>
            <a:pPr marL="0" indent="0">
              <a:buNone/>
            </a:pPr>
            <a:endParaRPr lang="en-GB" sz="1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200" dirty="0">
              <a:solidFill>
                <a:schemeClr val="tx1"/>
              </a:solidFill>
            </a:endParaRPr>
          </a:p>
          <a:p>
            <a:pPr algn="l"/>
            <a:endParaRPr lang="en-GB" sz="2200" dirty="0" smtClean="0">
              <a:solidFill>
                <a:schemeClr val="tx1"/>
              </a:solidFill>
            </a:endParaRPr>
          </a:p>
          <a:p>
            <a:pPr algn="l"/>
            <a:endParaRPr lang="en-GB" sz="1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395536" y="1268760"/>
            <a:ext cx="8280920" cy="50405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99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Рисунок 8" descr="danube-civil-society-for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72006"/>
            <a:ext cx="1260649" cy="748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649796" y="2744924"/>
            <a:ext cx="7772400" cy="936104"/>
          </a:xfrm>
        </p:spPr>
        <p:txBody>
          <a:bodyPr>
            <a:normAutofit fontScale="90000"/>
          </a:bodyPr>
          <a:lstStyle/>
          <a:p>
            <a:r>
              <a:rPr lang="en-GB" sz="1100" dirty="0" smtClean="0"/>
              <a:t/>
            </a:r>
            <a:br>
              <a:rPr lang="en-GB" sz="1100" dirty="0" smtClean="0"/>
            </a:br>
            <a:r>
              <a:rPr lang="en-GB" dirty="0" smtClean="0"/>
              <a:t> </a:t>
            </a:r>
            <a:r>
              <a:rPr lang="en-GB" sz="3600" b="1" i="1" dirty="0" smtClean="0">
                <a:solidFill>
                  <a:srgbClr val="00B050"/>
                </a:solidFill>
              </a:rPr>
              <a:t>Thank</a:t>
            </a:r>
            <a:r>
              <a:rPr lang="en-GB" sz="3600" b="1" i="1" dirty="0" smtClean="0"/>
              <a:t> </a:t>
            </a:r>
            <a:r>
              <a:rPr lang="en-GB" sz="3600" b="1" i="1" dirty="0" smtClean="0">
                <a:solidFill>
                  <a:srgbClr val="FF0000"/>
                </a:solidFill>
              </a:rPr>
              <a:t>you</a:t>
            </a:r>
            <a:r>
              <a:rPr lang="en-GB" sz="3600" b="1" i="1" dirty="0" smtClean="0"/>
              <a:t> </a:t>
            </a:r>
            <a:r>
              <a:rPr lang="en-GB" sz="3600" b="1" i="1" dirty="0" smtClean="0">
                <a:solidFill>
                  <a:srgbClr val="0070C0"/>
                </a:solidFill>
              </a:rPr>
              <a:t>very</a:t>
            </a:r>
            <a:r>
              <a:rPr lang="en-GB" sz="3600" b="1" i="1" dirty="0" smtClean="0"/>
              <a:t> </a:t>
            </a:r>
            <a:r>
              <a:rPr lang="en-GB" sz="3600" b="1" i="1" dirty="0" smtClean="0">
                <a:solidFill>
                  <a:srgbClr val="7030A0"/>
                </a:solidFill>
              </a:rPr>
              <a:t>much</a:t>
            </a:r>
            <a:r>
              <a:rPr lang="en-GB" sz="3600" b="1" i="1" dirty="0" smtClean="0">
                <a:solidFill>
                  <a:schemeClr val="accent6">
                    <a:lumMod val="75000"/>
                  </a:schemeClr>
                </a:solidFill>
              </a:rPr>
              <a:t>!</a:t>
            </a:r>
            <a:br>
              <a:rPr lang="en-GB" sz="36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1300" b="1" dirty="0" smtClean="0"/>
              <a:t>Stefan August Lütgenau</a:t>
            </a:r>
            <a:endParaRPr lang="en-GB" sz="1300" b="1" dirty="0"/>
          </a:p>
        </p:txBody>
      </p:sp>
      <p:sp>
        <p:nvSpPr>
          <p:cNvPr id="2" name="Rechteck 1"/>
          <p:cNvSpPr/>
          <p:nvPr/>
        </p:nvSpPr>
        <p:spPr>
          <a:xfrm>
            <a:off x="395536" y="2132856"/>
            <a:ext cx="8280920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51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Рисунок 8" descr="danube-civil-society-for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03958"/>
            <a:ext cx="1260649" cy="748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Consultation Phase 2009-2011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3600" i="1" dirty="0"/>
          </a:p>
        </p:txBody>
      </p:sp>
      <p:sp>
        <p:nvSpPr>
          <p:cNvPr id="10" name="Inhaltsplatzhalter 2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7920880" cy="3528392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Formation of an active Civil Society Cluster</a:t>
            </a:r>
          </a:p>
          <a:p>
            <a:pPr marL="0" indent="0" algn="l">
              <a:buNone/>
            </a:pPr>
            <a:endParaRPr lang="en-GB" sz="24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tx1"/>
                </a:solidFill>
              </a:rPr>
              <a:t>CS debate leading to fundamental demands: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tx1"/>
                </a:solidFill>
              </a:rPr>
              <a:t>self-organisation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tx1"/>
                </a:solidFill>
              </a:rPr>
              <a:t>horizontal and vertical participation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tx1"/>
                </a:solidFill>
              </a:rPr>
              <a:t>Formation of an Civil Society Forum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tx1"/>
                </a:solidFill>
              </a:rPr>
              <a:t>Anchoring key structures in the Action Plan (DCSF; PA 10)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2400" b="1" dirty="0" smtClean="0">
                <a:solidFill>
                  <a:schemeClr val="tx1"/>
                </a:solidFill>
              </a:rPr>
              <a:t>Political and financial support for CS Participation</a:t>
            </a:r>
          </a:p>
          <a:p>
            <a:pPr marL="0" indent="0">
              <a:buNone/>
            </a:pPr>
            <a:endParaRPr lang="en-GB" sz="1800" dirty="0" smtClean="0">
              <a:solidFill>
                <a:schemeClr val="tx1"/>
              </a:solidFill>
            </a:endParaRPr>
          </a:p>
          <a:p>
            <a:pPr algn="l"/>
            <a:endParaRPr lang="en-GB" sz="2200" dirty="0">
              <a:solidFill>
                <a:schemeClr val="tx1"/>
              </a:solidFill>
            </a:endParaRPr>
          </a:p>
          <a:p>
            <a:pPr algn="l"/>
            <a:endParaRPr lang="en-GB" sz="2200" dirty="0" smtClean="0">
              <a:solidFill>
                <a:schemeClr val="tx1"/>
              </a:solidFill>
            </a:endParaRPr>
          </a:p>
          <a:p>
            <a:pPr algn="l"/>
            <a:endParaRPr lang="en-GB" sz="1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95536" y="1412776"/>
            <a:ext cx="8424936" cy="48245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46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Рисунок 8" descr="danube-civil-society-for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03958"/>
            <a:ext cx="1260649" cy="748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Implementation Phase 2012-2015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3600" i="1" dirty="0"/>
          </a:p>
        </p:txBody>
      </p:sp>
      <p:sp>
        <p:nvSpPr>
          <p:cNvPr id="10" name="Inhaltsplatzhalter 2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7920880" cy="3528392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From “</a:t>
            </a:r>
            <a:r>
              <a:rPr lang="en-GB" sz="2400" b="1" i="1" dirty="0" smtClean="0">
                <a:solidFill>
                  <a:srgbClr val="FF0000"/>
                </a:solidFill>
              </a:rPr>
              <a:t>Let us in!</a:t>
            </a:r>
            <a:r>
              <a:rPr lang="en-GB" sz="2400" b="1" dirty="0" smtClean="0">
                <a:solidFill>
                  <a:schemeClr val="tx1"/>
                </a:solidFill>
              </a:rPr>
              <a:t>” to “</a:t>
            </a:r>
            <a:r>
              <a:rPr lang="en-GB" sz="2400" b="1" i="1" dirty="0" smtClean="0">
                <a:solidFill>
                  <a:srgbClr val="FF0000"/>
                </a:solidFill>
              </a:rPr>
              <a:t>listen!</a:t>
            </a:r>
            <a:r>
              <a:rPr lang="en-GB" sz="2400" b="1" dirty="0" smtClean="0">
                <a:solidFill>
                  <a:schemeClr val="tx1"/>
                </a:solidFill>
              </a:rPr>
              <a:t>” to “</a:t>
            </a:r>
            <a:r>
              <a:rPr lang="en-GB" sz="2400" b="1" i="1" dirty="0" smtClean="0">
                <a:solidFill>
                  <a:srgbClr val="FF0000"/>
                </a:solidFill>
              </a:rPr>
              <a:t>react!</a:t>
            </a:r>
            <a:r>
              <a:rPr lang="en-GB" sz="2400" b="1" dirty="0" smtClean="0">
                <a:solidFill>
                  <a:schemeClr val="tx1"/>
                </a:solidFill>
              </a:rPr>
              <a:t>”</a:t>
            </a:r>
          </a:p>
          <a:p>
            <a:pPr marL="0" indent="0" algn="l">
              <a:buNone/>
            </a:pPr>
            <a:endParaRPr lang="en-GB" sz="24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2300" b="1" dirty="0" smtClean="0">
                <a:solidFill>
                  <a:schemeClr val="tx1"/>
                </a:solidFill>
              </a:rPr>
              <a:t>CS access to information (PA level) and Annual Forum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2300" b="1" dirty="0" smtClean="0">
                <a:solidFill>
                  <a:schemeClr val="tx1"/>
                </a:solidFill>
              </a:rPr>
              <a:t>Participation as </a:t>
            </a:r>
            <a:r>
              <a:rPr lang="en-GB" sz="2300" b="1" dirty="0" smtClean="0">
                <a:solidFill>
                  <a:srgbClr val="FF0000"/>
                </a:solidFill>
              </a:rPr>
              <a:t>European Imperative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2300" b="1" dirty="0" smtClean="0">
                <a:solidFill>
                  <a:schemeClr val="tx1"/>
                </a:solidFill>
              </a:rPr>
              <a:t>Opening Spaces for Participation (local actors, Participation Day)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2300" b="1" dirty="0" smtClean="0">
                <a:solidFill>
                  <a:schemeClr val="tx1"/>
                </a:solidFill>
              </a:rPr>
              <a:t>1</a:t>
            </a:r>
            <a:r>
              <a:rPr lang="en-GB" sz="2300" b="1" baseline="30000" dirty="0" smtClean="0">
                <a:solidFill>
                  <a:schemeClr val="tx1"/>
                </a:solidFill>
              </a:rPr>
              <a:t>st</a:t>
            </a:r>
            <a:r>
              <a:rPr lang="en-GB" sz="2300" b="1" dirty="0" smtClean="0">
                <a:solidFill>
                  <a:schemeClr val="tx1"/>
                </a:solidFill>
              </a:rPr>
              <a:t>  Participation Day and </a:t>
            </a:r>
            <a:r>
              <a:rPr lang="en-GB" sz="2300" b="1" dirty="0" smtClean="0">
                <a:solidFill>
                  <a:srgbClr val="FF0000"/>
                </a:solidFill>
              </a:rPr>
              <a:t>Eisenstadt Declaration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2300" b="1" dirty="0" smtClean="0">
                <a:solidFill>
                  <a:schemeClr val="tx1"/>
                </a:solidFill>
              </a:rPr>
              <a:t>Enforcing the MS/PS level: </a:t>
            </a:r>
            <a:r>
              <a:rPr lang="en-GB" sz="2300" b="1" dirty="0" smtClean="0">
                <a:solidFill>
                  <a:srgbClr val="FF0000"/>
                </a:solidFill>
              </a:rPr>
              <a:t>National hearings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2300" b="1" dirty="0" smtClean="0">
                <a:solidFill>
                  <a:schemeClr val="tx1"/>
                </a:solidFill>
              </a:rPr>
              <a:t>2</a:t>
            </a:r>
            <a:r>
              <a:rPr lang="en-GB" sz="2300" b="1" baseline="30000" dirty="0" smtClean="0">
                <a:solidFill>
                  <a:schemeClr val="tx1"/>
                </a:solidFill>
              </a:rPr>
              <a:t>nd</a:t>
            </a:r>
            <a:r>
              <a:rPr lang="en-GB" sz="2300" b="1" dirty="0" smtClean="0">
                <a:solidFill>
                  <a:schemeClr val="tx1"/>
                </a:solidFill>
              </a:rPr>
              <a:t> Participation Day Ulm, </a:t>
            </a:r>
            <a:r>
              <a:rPr lang="en-GB" sz="2300" b="1" dirty="0">
                <a:solidFill>
                  <a:schemeClr val="tx1"/>
                </a:solidFill>
              </a:rPr>
              <a:t>2015 (institutionalisation) </a:t>
            </a:r>
            <a:endParaRPr lang="en-GB" sz="23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1800" dirty="0" smtClean="0">
              <a:solidFill>
                <a:schemeClr val="tx1"/>
              </a:solidFill>
            </a:endParaRPr>
          </a:p>
          <a:p>
            <a:pPr algn="l"/>
            <a:endParaRPr lang="en-GB" sz="2200" dirty="0">
              <a:solidFill>
                <a:schemeClr val="tx1"/>
              </a:solidFill>
            </a:endParaRPr>
          </a:p>
          <a:p>
            <a:pPr algn="l"/>
            <a:endParaRPr lang="en-GB" sz="2200" dirty="0" smtClean="0">
              <a:solidFill>
                <a:schemeClr val="tx1"/>
              </a:solidFill>
            </a:endParaRPr>
          </a:p>
          <a:p>
            <a:pPr algn="l"/>
            <a:endParaRPr lang="en-GB" sz="1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95536" y="1412776"/>
            <a:ext cx="8424936" cy="48245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18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Рисунок 8" descr="danube-civil-society-for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26698"/>
            <a:ext cx="1195813" cy="710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84" t="17832" r="14072" b="14129"/>
          <a:stretch/>
        </p:blipFill>
        <p:spPr bwMode="auto">
          <a:xfrm>
            <a:off x="446608" y="1124744"/>
            <a:ext cx="7447905" cy="566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eck 4"/>
          <p:cNvSpPr/>
          <p:nvPr/>
        </p:nvSpPr>
        <p:spPr>
          <a:xfrm>
            <a:off x="446607" y="908720"/>
            <a:ext cx="8201525" cy="5881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Participation Day</a:t>
            </a:r>
          </a:p>
          <a:p>
            <a:r>
              <a:rPr lang="en-GB" sz="2800" dirty="0" smtClean="0"/>
              <a:t>political message by CS on horizontal/vertical participation;</a:t>
            </a:r>
            <a:endParaRPr lang="en-GB" sz="2800" dirty="0"/>
          </a:p>
          <a:p>
            <a:r>
              <a:rPr lang="en-GB" sz="2800" dirty="0" smtClean="0"/>
              <a:t>Presentation of Competence/Expertise of CS in the Danube Region;</a:t>
            </a:r>
          </a:p>
          <a:p>
            <a:r>
              <a:rPr lang="en-GB" sz="2800" dirty="0" smtClean="0"/>
              <a:t>Fair of possibilities, NGOs, </a:t>
            </a:r>
            <a:r>
              <a:rPr lang="en-GB" sz="2800" dirty="0"/>
              <a:t>p</a:t>
            </a:r>
            <a:r>
              <a:rPr lang="en-GB" sz="2800" dirty="0" smtClean="0"/>
              <a:t>rojects, actors, challenges  etc.;</a:t>
            </a:r>
          </a:p>
          <a:p>
            <a:r>
              <a:rPr lang="en-GB" sz="2800" dirty="0" smtClean="0"/>
              <a:t>open</a:t>
            </a:r>
            <a:r>
              <a:rPr lang="en-GB" sz="2800" dirty="0"/>
              <a:t>, </a:t>
            </a:r>
            <a:r>
              <a:rPr lang="en-GB" sz="2800" dirty="0" smtClean="0"/>
              <a:t>participative and interactive formats.</a:t>
            </a: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60648"/>
            <a:ext cx="1195387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539552" y="1196752"/>
            <a:ext cx="8252171" cy="49685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69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Рисунок 8" descr="danube-civil-society-for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03958"/>
            <a:ext cx="1260649" cy="748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618803" y="1628800"/>
            <a:ext cx="7772400" cy="936104"/>
          </a:xfrm>
        </p:spPr>
        <p:txBody>
          <a:bodyPr>
            <a:normAutofit fontScale="90000"/>
          </a:bodyPr>
          <a:lstStyle/>
          <a:p>
            <a:r>
              <a:rPr lang="en-GB" sz="2700" b="1" dirty="0"/>
              <a:t>Participation, Transparency, </a:t>
            </a:r>
            <a:r>
              <a:rPr lang="en-GB" sz="2700" b="1" dirty="0" smtClean="0"/>
              <a:t>Subsidiarity</a:t>
            </a:r>
            <a:r>
              <a:rPr lang="en-GB" sz="1100" dirty="0" smtClean="0"/>
              <a:t/>
            </a:r>
            <a:br>
              <a:rPr lang="en-GB" sz="1100" dirty="0" smtClean="0"/>
            </a:br>
            <a:r>
              <a:rPr lang="en-GB" dirty="0" smtClean="0"/>
              <a:t> </a:t>
            </a:r>
            <a:r>
              <a:rPr lang="en-GB" sz="3600" dirty="0" smtClean="0"/>
              <a:t>The Participation Day in the EUSDR</a:t>
            </a:r>
            <a:endParaRPr lang="en-GB" sz="3600" dirty="0"/>
          </a:p>
        </p:txBody>
      </p:sp>
      <p:sp>
        <p:nvSpPr>
          <p:cNvPr id="10" name="Inhaltsplatzhalter 2"/>
          <p:cNvSpPr>
            <a:spLocks noGrp="1"/>
          </p:cNvSpPr>
          <p:nvPr>
            <p:ph type="subTitle" idx="1"/>
          </p:nvPr>
        </p:nvSpPr>
        <p:spPr>
          <a:xfrm>
            <a:off x="611560" y="3068960"/>
            <a:ext cx="8352928" cy="1944216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</a:rPr>
              <a:t>Participation</a:t>
            </a:r>
            <a:r>
              <a:rPr lang="en-US" sz="2000" b="1" dirty="0" smtClean="0">
                <a:solidFill>
                  <a:schemeClr val="tx1"/>
                </a:solidFill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</a:rPr>
              <a:t>→</a:t>
            </a:r>
            <a:r>
              <a:rPr lang="en-US" sz="2000" b="1" dirty="0" smtClean="0">
                <a:solidFill>
                  <a:schemeClr val="tx1"/>
                </a:solidFill>
              </a:rPr>
              <a:t>  National Hearing + Participation Day + Annual Forum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endParaRPr lang="en-US" sz="2000" b="1" dirty="0" smtClean="0">
              <a:solidFill>
                <a:schemeClr val="tx1"/>
              </a:solidFill>
            </a:endParaRPr>
          </a:p>
          <a:p>
            <a:pPr algn="l"/>
            <a:r>
              <a:rPr lang="en-GB" sz="2000" b="1" dirty="0" smtClean="0">
                <a:solidFill>
                  <a:srgbClr val="0070C0"/>
                </a:solidFill>
              </a:rPr>
              <a:t>Transparency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→	</a:t>
            </a:r>
            <a:r>
              <a:rPr lang="en-US" sz="2000" b="1" dirty="0" smtClean="0">
                <a:solidFill>
                  <a:schemeClr val="tx1"/>
                </a:solidFill>
              </a:rPr>
              <a:t> clear structure, clear timeframe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endParaRPr lang="en-US" sz="20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000" b="1" dirty="0" err="1" smtClean="0">
                <a:solidFill>
                  <a:srgbClr val="0070C0"/>
                </a:solidFill>
              </a:rPr>
              <a:t>Subsidarity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→</a:t>
            </a:r>
            <a:r>
              <a:rPr lang="en-US" sz="2000" b="1" dirty="0" smtClean="0">
                <a:solidFill>
                  <a:schemeClr val="tx1"/>
                </a:solidFill>
              </a:rPr>
              <a:t>  	building on bottom-up </a:t>
            </a:r>
            <a:r>
              <a:rPr lang="en-US" sz="2000" b="1" dirty="0" err="1" smtClean="0">
                <a:solidFill>
                  <a:schemeClr val="tx1"/>
                </a:solidFill>
              </a:rPr>
              <a:t>Strukturen</a:t>
            </a:r>
            <a:r>
              <a:rPr lang="en-US" sz="2000" b="1" dirty="0" smtClean="0">
                <a:solidFill>
                  <a:schemeClr val="tx1"/>
                </a:solidFill>
              </a:rPr>
              <a:t>, inclusion of 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		local actors</a:t>
            </a:r>
          </a:p>
          <a:p>
            <a:pPr algn="l"/>
            <a:endParaRPr lang="en-US" sz="2000" b="1" dirty="0">
              <a:solidFill>
                <a:schemeClr val="tx1"/>
              </a:solidFill>
            </a:endParaRPr>
          </a:p>
          <a:p>
            <a:pPr algn="l"/>
            <a:endParaRPr lang="en-US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67544" y="1268760"/>
            <a:ext cx="8245425" cy="50405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71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Рисунок 8" descr="danube-civil-society-for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82564"/>
            <a:ext cx="1260649" cy="748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641350" y="1340768"/>
            <a:ext cx="7772400" cy="936104"/>
          </a:xfrm>
        </p:spPr>
        <p:txBody>
          <a:bodyPr>
            <a:normAutofit/>
          </a:bodyPr>
          <a:lstStyle/>
          <a:p>
            <a:r>
              <a:rPr lang="en-GB" sz="1100" dirty="0" smtClean="0"/>
              <a:t/>
            </a:r>
            <a:br>
              <a:rPr lang="en-GB" sz="1100" dirty="0" smtClean="0"/>
            </a:br>
            <a:r>
              <a:rPr lang="en-GB" dirty="0" smtClean="0"/>
              <a:t> </a:t>
            </a:r>
            <a:r>
              <a:rPr lang="en-GB" sz="3600" b="1" dirty="0" smtClean="0"/>
              <a:t>Participation and Capacity Building</a:t>
            </a:r>
            <a:endParaRPr lang="en-GB" sz="3600" b="1" dirty="0"/>
          </a:p>
        </p:txBody>
      </p:sp>
      <p:sp>
        <p:nvSpPr>
          <p:cNvPr id="10" name="Inhaltsplatzhalter 2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7448872" cy="338437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Participation </a:t>
            </a:r>
            <a:r>
              <a:rPr lang="en-GB" sz="2400" b="1" dirty="0" smtClean="0">
                <a:solidFill>
                  <a:schemeClr val="tx1"/>
                </a:solidFill>
              </a:rPr>
              <a:t>demands (</a:t>
            </a:r>
            <a:r>
              <a:rPr lang="en-GB" sz="2400" b="1" dirty="0" smtClean="0">
                <a:solidFill>
                  <a:srgbClr val="00B050"/>
                </a:solidFill>
              </a:rPr>
              <a:t>new</a:t>
            </a:r>
            <a:r>
              <a:rPr lang="en-GB" sz="2400" b="1" dirty="0" smtClean="0">
                <a:solidFill>
                  <a:schemeClr val="tx1"/>
                </a:solidFill>
              </a:rPr>
              <a:t>) competences:</a:t>
            </a:r>
          </a:p>
          <a:p>
            <a:pPr marL="0" indent="0" algn="l">
              <a:buNone/>
            </a:pPr>
            <a:endParaRPr lang="en-GB" sz="11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 new element in the European democratic system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Challenge to Civil Society </a:t>
            </a:r>
            <a:r>
              <a:rPr lang="en-GB" sz="1800" b="1" dirty="0" smtClean="0">
                <a:solidFill>
                  <a:schemeClr val="tx1"/>
                </a:solidFill>
              </a:rPr>
              <a:t>(</a:t>
            </a:r>
            <a:r>
              <a:rPr lang="de-DE" sz="1800" b="1" i="1" dirty="0" smtClean="0">
                <a:solidFill>
                  <a:schemeClr val="tx1"/>
                </a:solidFill>
              </a:rPr>
              <a:t>Communication</a:t>
            </a:r>
            <a:r>
              <a:rPr lang="en-GB" sz="1800" b="1" i="1" dirty="0" smtClean="0">
                <a:solidFill>
                  <a:schemeClr val="tx1"/>
                </a:solidFill>
              </a:rPr>
              <a:t>, Expertise, Trust, </a:t>
            </a:r>
            <a:r>
              <a:rPr lang="en-GB" sz="1800" b="1" i="1" dirty="0">
                <a:solidFill>
                  <a:schemeClr val="tx1"/>
                </a:solidFill>
              </a:rPr>
              <a:t>C</a:t>
            </a:r>
            <a:r>
              <a:rPr lang="en-GB" sz="1800" b="1" i="1" dirty="0" smtClean="0">
                <a:solidFill>
                  <a:schemeClr val="tx1"/>
                </a:solidFill>
              </a:rPr>
              <a:t>ooperation, European Agenda</a:t>
            </a:r>
            <a:r>
              <a:rPr lang="en-GB" sz="1800" b="1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</a:rPr>
              <a:t>Challenge to </a:t>
            </a:r>
            <a:r>
              <a:rPr lang="en-GB" sz="2400" b="1" dirty="0" smtClean="0">
                <a:solidFill>
                  <a:schemeClr val="tx1"/>
                </a:solidFill>
              </a:rPr>
              <a:t>state actors </a:t>
            </a:r>
            <a:r>
              <a:rPr lang="en-GB" sz="1800" b="1" dirty="0" smtClean="0">
                <a:solidFill>
                  <a:schemeClr val="tx1"/>
                </a:solidFill>
              </a:rPr>
              <a:t>(</a:t>
            </a:r>
            <a:r>
              <a:rPr lang="en-GB" sz="1800" b="1" i="1" dirty="0" smtClean="0">
                <a:solidFill>
                  <a:schemeClr val="tx1"/>
                </a:solidFill>
              </a:rPr>
              <a:t>Planning, Communication, Reactivity, political will, Transparency)</a:t>
            </a:r>
          </a:p>
          <a:p>
            <a:pPr marL="0" indent="0" algn="l">
              <a:buNone/>
            </a:pPr>
            <a:endParaRPr lang="en-GB" sz="1000" b="1" dirty="0" smtClean="0">
              <a:solidFill>
                <a:schemeClr val="tx1"/>
              </a:solidFill>
            </a:endParaRPr>
          </a:p>
          <a:p>
            <a:r>
              <a:rPr lang="de-AT" sz="2400" b="1" dirty="0" smtClean="0">
                <a:solidFill>
                  <a:schemeClr val="tx1"/>
                </a:solidFill>
              </a:rPr>
              <a:t>Mutual </a:t>
            </a:r>
            <a:r>
              <a:rPr lang="de-AT" sz="2400" b="1" dirty="0" err="1" smtClean="0">
                <a:solidFill>
                  <a:schemeClr val="tx1"/>
                </a:solidFill>
              </a:rPr>
              <a:t>learning</a:t>
            </a:r>
            <a:r>
              <a:rPr lang="de-AT" sz="2400" b="1" dirty="0" smtClean="0">
                <a:solidFill>
                  <a:schemeClr val="tx1"/>
                </a:solidFill>
              </a:rPr>
              <a:t> </a:t>
            </a:r>
            <a:r>
              <a:rPr lang="de-AT" sz="2400" b="1" dirty="0" err="1" smtClean="0">
                <a:solidFill>
                  <a:schemeClr val="tx1"/>
                </a:solidFill>
              </a:rPr>
              <a:t>process</a:t>
            </a:r>
            <a:r>
              <a:rPr lang="de-AT" sz="2400" b="1" dirty="0" smtClean="0">
                <a:solidFill>
                  <a:schemeClr val="tx1"/>
                </a:solidFill>
              </a:rPr>
              <a:t> of </a:t>
            </a:r>
            <a:r>
              <a:rPr lang="de-AT" sz="2400" b="1" dirty="0" err="1" smtClean="0">
                <a:solidFill>
                  <a:schemeClr val="tx1"/>
                </a:solidFill>
              </a:rPr>
              <a:t>state</a:t>
            </a:r>
            <a:r>
              <a:rPr lang="de-AT" sz="2400" b="1" dirty="0" smtClean="0">
                <a:solidFill>
                  <a:schemeClr val="tx1"/>
                </a:solidFill>
              </a:rPr>
              <a:t> </a:t>
            </a:r>
            <a:r>
              <a:rPr lang="de-AT" sz="2400" b="1" dirty="0" err="1" smtClean="0">
                <a:solidFill>
                  <a:schemeClr val="tx1"/>
                </a:solidFill>
              </a:rPr>
              <a:t>and</a:t>
            </a:r>
            <a:r>
              <a:rPr lang="de-AT" sz="2400" b="1" dirty="0" smtClean="0">
                <a:solidFill>
                  <a:schemeClr val="tx1"/>
                </a:solidFill>
              </a:rPr>
              <a:t> non-</a:t>
            </a:r>
            <a:r>
              <a:rPr lang="de-AT" sz="2400" b="1" dirty="0" err="1" smtClean="0">
                <a:solidFill>
                  <a:schemeClr val="tx1"/>
                </a:solidFill>
              </a:rPr>
              <a:t>state</a:t>
            </a:r>
            <a:r>
              <a:rPr lang="de-AT" sz="2400" b="1" dirty="0" smtClean="0">
                <a:solidFill>
                  <a:schemeClr val="tx1"/>
                </a:solidFill>
              </a:rPr>
              <a:t> </a:t>
            </a:r>
            <a:r>
              <a:rPr lang="de-AT" sz="2400" b="1" dirty="0" err="1" smtClean="0">
                <a:solidFill>
                  <a:schemeClr val="tx1"/>
                </a:solidFill>
              </a:rPr>
              <a:t>actors</a:t>
            </a:r>
            <a:endParaRPr lang="en-GB" sz="2400" b="1" dirty="0" smtClean="0">
              <a:solidFill>
                <a:schemeClr val="tx1"/>
              </a:solidFill>
            </a:endParaRPr>
          </a:p>
          <a:p>
            <a:pPr marL="0" indent="0" algn="l">
              <a:buNone/>
            </a:pPr>
            <a:endParaRPr lang="en-GB" sz="2400" b="1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endParaRPr lang="en-GB" sz="2200" dirty="0">
              <a:solidFill>
                <a:schemeClr val="tx1"/>
              </a:solidFill>
            </a:endParaRPr>
          </a:p>
          <a:p>
            <a:pPr algn="l"/>
            <a:endParaRPr lang="en-GB" sz="2200" dirty="0" smtClean="0">
              <a:solidFill>
                <a:schemeClr val="tx1"/>
              </a:solidFill>
            </a:endParaRPr>
          </a:p>
          <a:p>
            <a:pPr algn="l"/>
            <a:endParaRPr lang="en-GB" sz="1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395536" y="1196752"/>
            <a:ext cx="8208912" cy="52565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491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Рисунок 8" descr="danube-civil-society-for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03958"/>
            <a:ext cx="1260649" cy="748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641350" y="1340768"/>
            <a:ext cx="7772400" cy="936104"/>
          </a:xfrm>
        </p:spPr>
        <p:txBody>
          <a:bodyPr>
            <a:normAutofit/>
          </a:bodyPr>
          <a:lstStyle/>
          <a:p>
            <a:r>
              <a:rPr lang="en-GB" sz="1100" dirty="0" smtClean="0"/>
              <a:t/>
            </a:r>
            <a:br>
              <a:rPr lang="en-GB" sz="1100" dirty="0" smtClean="0"/>
            </a:br>
            <a:r>
              <a:rPr lang="en-GB" dirty="0" smtClean="0"/>
              <a:t> </a:t>
            </a:r>
            <a:r>
              <a:rPr lang="en-GB" sz="3600" b="1" dirty="0" smtClean="0"/>
              <a:t>Participation in EUSDR just begun</a:t>
            </a:r>
            <a:endParaRPr lang="en-GB" sz="3600" b="1" dirty="0"/>
          </a:p>
        </p:txBody>
      </p:sp>
      <p:sp>
        <p:nvSpPr>
          <p:cNvPr id="10" name="Inhaltsplatzhalter 2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7448872" cy="338437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Participation is a joint project of EUSDR stakeholders:</a:t>
            </a:r>
          </a:p>
          <a:p>
            <a:pPr marL="0" indent="0" algn="l">
              <a:buNone/>
            </a:pPr>
            <a:endParaRPr lang="en-GB" sz="24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Commission (DG REGIO)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part</a:t>
            </a:r>
            <a:r>
              <a:rPr lang="en-GB" sz="2400" b="1" dirty="0" smtClean="0">
                <a:solidFill>
                  <a:schemeClr val="tx1"/>
                </a:solidFill>
              </a:rPr>
              <a:t>. States </a:t>
            </a:r>
            <a:r>
              <a:rPr lang="en-GB" sz="2400" b="1" dirty="0" smtClean="0">
                <a:solidFill>
                  <a:schemeClr val="tx1"/>
                </a:solidFill>
              </a:rPr>
              <a:t>and Regions (UA, A, SRB,  GER)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Parliaments </a:t>
            </a:r>
            <a:r>
              <a:rPr lang="en-GB" sz="2400" b="1" dirty="0" smtClean="0">
                <a:solidFill>
                  <a:schemeClr val="tx1"/>
                </a:solidFill>
              </a:rPr>
              <a:t>(EU, National, Regional)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EUSDR and PAs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Civil Society, local und non-state actors</a:t>
            </a:r>
          </a:p>
          <a:p>
            <a:pPr marL="0" indent="0" algn="l">
              <a:buNone/>
            </a:pPr>
            <a:endParaRPr lang="en-GB" sz="2400" b="1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endParaRPr lang="en-GB" sz="2200" dirty="0">
              <a:solidFill>
                <a:schemeClr val="tx1"/>
              </a:solidFill>
            </a:endParaRPr>
          </a:p>
          <a:p>
            <a:pPr algn="l"/>
            <a:endParaRPr lang="en-GB" sz="2200" dirty="0" smtClean="0">
              <a:solidFill>
                <a:schemeClr val="tx1"/>
              </a:solidFill>
            </a:endParaRPr>
          </a:p>
          <a:p>
            <a:pPr algn="l"/>
            <a:endParaRPr lang="en-GB" sz="1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323528" y="1052736"/>
            <a:ext cx="8533457" cy="54726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429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Рисунок 8" descr="danube-civil-society-for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72006"/>
            <a:ext cx="1260649" cy="748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641350" y="1340768"/>
            <a:ext cx="7772400" cy="936104"/>
          </a:xfrm>
        </p:spPr>
        <p:txBody>
          <a:bodyPr>
            <a:normAutofit fontScale="90000"/>
          </a:bodyPr>
          <a:lstStyle/>
          <a:p>
            <a:r>
              <a:rPr lang="en-GB" sz="1100" dirty="0" smtClean="0"/>
              <a:t/>
            </a:r>
            <a:br>
              <a:rPr lang="en-GB" sz="1100" dirty="0" smtClean="0"/>
            </a:br>
            <a:r>
              <a:rPr lang="en-GB" dirty="0" smtClean="0"/>
              <a:t> </a:t>
            </a:r>
            <a:r>
              <a:rPr lang="en-GB" sz="3600" b="1" dirty="0" smtClean="0"/>
              <a:t>Participation </a:t>
            </a:r>
            <a:r>
              <a:rPr lang="en-GB" sz="3600" b="1" dirty="0" smtClean="0"/>
              <a:t>as Nucleus of strategy public sphere</a:t>
            </a:r>
            <a:endParaRPr lang="en-GB" sz="3600" b="1" dirty="0"/>
          </a:p>
        </p:txBody>
      </p:sp>
      <p:sp>
        <p:nvSpPr>
          <p:cNvPr id="10" name="Inhaltsplatzhalter 2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7448872" cy="3384376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 smtClean="0">
                <a:solidFill>
                  <a:schemeClr val="tx1"/>
                </a:solidFill>
              </a:rPr>
              <a:t>EUSDR is not visible in the public sphere (media).</a:t>
            </a:r>
          </a:p>
          <a:p>
            <a:pPr algn="l"/>
            <a:endParaRPr lang="en-GB" sz="2400" b="1" dirty="0" smtClean="0">
              <a:solidFill>
                <a:schemeClr val="tx1"/>
              </a:solidFill>
            </a:endParaRPr>
          </a:p>
          <a:p>
            <a:pPr algn="l"/>
            <a:r>
              <a:rPr lang="en-GB" sz="2400" b="1" dirty="0" smtClean="0">
                <a:solidFill>
                  <a:schemeClr val="tx1"/>
                </a:solidFill>
              </a:rPr>
              <a:t>NGOs </a:t>
            </a:r>
            <a:r>
              <a:rPr lang="en-GB" sz="2400" b="1" dirty="0">
                <a:solidFill>
                  <a:schemeClr val="tx1"/>
                </a:solidFill>
              </a:rPr>
              <a:t>a</a:t>
            </a:r>
            <a:r>
              <a:rPr lang="en-GB" sz="2400" b="1" dirty="0" smtClean="0">
                <a:solidFill>
                  <a:schemeClr val="tx1"/>
                </a:solidFill>
              </a:rPr>
              <a:t>nd local actors are multiplier</a:t>
            </a:r>
          </a:p>
          <a:p>
            <a:pPr algn="l"/>
            <a:r>
              <a:rPr lang="en-GB" sz="2400" b="1" dirty="0" smtClean="0">
                <a:solidFill>
                  <a:schemeClr val="tx1"/>
                </a:solidFill>
              </a:rPr>
              <a:t>strengthening </a:t>
            </a:r>
            <a:r>
              <a:rPr lang="en-GB" sz="2400" b="1" dirty="0" smtClean="0">
                <a:solidFill>
                  <a:schemeClr val="tx1"/>
                </a:solidFill>
              </a:rPr>
              <a:t>the local/regional level of  Multi-level </a:t>
            </a:r>
            <a:r>
              <a:rPr lang="en-GB" sz="2400" b="1" dirty="0">
                <a:solidFill>
                  <a:schemeClr val="tx1"/>
                </a:solidFill>
              </a:rPr>
              <a:t>a</a:t>
            </a:r>
            <a:r>
              <a:rPr lang="en-GB" sz="2400" b="1" dirty="0" smtClean="0">
                <a:solidFill>
                  <a:schemeClr val="tx1"/>
                </a:solidFill>
              </a:rPr>
              <a:t>nd </a:t>
            </a:r>
            <a:r>
              <a:rPr lang="en-GB" sz="2400" b="1" dirty="0" smtClean="0">
                <a:solidFill>
                  <a:schemeClr val="tx1"/>
                </a:solidFill>
              </a:rPr>
              <a:t>Marco-regional </a:t>
            </a:r>
            <a:r>
              <a:rPr lang="en-GB" sz="2400" b="1" dirty="0" smtClean="0">
                <a:solidFill>
                  <a:schemeClr val="tx1"/>
                </a:solidFill>
              </a:rPr>
              <a:t>Strategies</a:t>
            </a:r>
            <a:endParaRPr lang="en-GB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1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200" dirty="0">
              <a:solidFill>
                <a:schemeClr val="tx1"/>
              </a:solidFill>
            </a:endParaRPr>
          </a:p>
          <a:p>
            <a:pPr algn="l"/>
            <a:endParaRPr lang="en-GB" sz="2200" dirty="0" smtClean="0">
              <a:solidFill>
                <a:schemeClr val="tx1"/>
              </a:solidFill>
            </a:endParaRPr>
          </a:p>
          <a:p>
            <a:pPr algn="l"/>
            <a:endParaRPr lang="en-GB" sz="1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395536" y="1268760"/>
            <a:ext cx="8280920" cy="50405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26125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</Words>
  <Application>Microsoft Office PowerPoint</Application>
  <PresentationFormat>Bildschirmpräsentation (4:3)</PresentationFormat>
  <Paragraphs>85</Paragraphs>
  <Slides>11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</vt:lpstr>
      <vt:lpstr>Participation in the Danube Strategy:  Struggle for a matter of course  Stefan August Lütgenau  Danube Civil Society Forum / Foster Europe Foundation  Riga's report on the EU Strategy for the Baltic Sea region, progress in implementing Talsi, 17 June 2015 </vt:lpstr>
      <vt:lpstr>Consultation Phase 2009-2011 </vt:lpstr>
      <vt:lpstr>Implementation Phase 2012-2015 </vt:lpstr>
      <vt:lpstr>PowerPoint-Präsentation</vt:lpstr>
      <vt:lpstr>PowerPoint-Präsentation</vt:lpstr>
      <vt:lpstr>Participation, Transparency, Subsidiarity  The Participation Day in the EUSDR</vt:lpstr>
      <vt:lpstr>  Participation and Capacity Building</vt:lpstr>
      <vt:lpstr>  Participation in EUSDR just begun</vt:lpstr>
      <vt:lpstr>  Participation as Nucleus of strategy public sphere</vt:lpstr>
      <vt:lpstr>  Outlook</vt:lpstr>
      <vt:lpstr>  Thank you very much!  Stefan August Lütgenau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HEARING ON UKRAINE’S INVOLVEMENT IN THE IMPLEMENTATION OF THE EU STRATEGY FOR THE DANUBE REGION  Kiev 22. April 2015</dc:title>
  <dc:creator>Luetgenau, Stefan</dc:creator>
  <cp:lastModifiedBy>Luetgenau, Stefan</cp:lastModifiedBy>
  <cp:revision>30</cp:revision>
  <cp:lastPrinted>2015-06-09T09:36:49Z</cp:lastPrinted>
  <dcterms:created xsi:type="dcterms:W3CDTF">2015-04-20T09:38:16Z</dcterms:created>
  <dcterms:modified xsi:type="dcterms:W3CDTF">2015-06-14T14:10:35Z</dcterms:modified>
</cp:coreProperties>
</file>